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1990"/>
    <a:srgbClr val="009F9D"/>
    <a:srgbClr val="6D1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13/06/2020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610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13/06/2020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429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13/06/2020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454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13/06/2020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532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13/06/2020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516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13/06/2020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306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13/06/2020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493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13/06/2020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060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13/06/2020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3216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13/06/2020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475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13/06/2020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8E996-0D2D-7D46-9AC1-6F5A3882032A}" type="datetimeFigureOut">
              <a:rPr lang="es-ES" smtClean="0"/>
              <a:pPr/>
              <a:t>13/06/2020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946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S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6645" cy="367524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48804" y="4146358"/>
            <a:ext cx="82050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009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e Implementación del Sistema de Gestión en Seguridad y Salud en el Trabajo</a:t>
            </a:r>
          </a:p>
          <a:p>
            <a:pPr algn="ctr"/>
            <a:endParaRPr lang="es-CO" sz="2400" b="1" dirty="0">
              <a:solidFill>
                <a:srgbClr val="009F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600" dirty="0">
                <a:solidFill>
                  <a:srgbClr val="009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Paola Andrea Gallego Osorio</a:t>
            </a:r>
            <a:r>
              <a:rPr lang="es-CO" sz="1600" dirty="0"/>
              <a:t>                       </a:t>
            </a:r>
          </a:p>
          <a:p>
            <a:r>
              <a:rPr lang="es-CO" sz="1600" dirty="0"/>
              <a:t>Cel. 300-2046420                                                        </a:t>
            </a:r>
          </a:p>
          <a:p>
            <a:r>
              <a:rPr lang="es-CO" sz="1600" dirty="0"/>
              <a:t>Magister en Gestión Humana y Desarrollo Organizacional </a:t>
            </a:r>
          </a:p>
          <a:p>
            <a:r>
              <a:rPr lang="es-CO" sz="1600" dirty="0"/>
              <a:t>U. Externado de Colombia </a:t>
            </a:r>
          </a:p>
          <a:p>
            <a:r>
              <a:rPr lang="es-CO" sz="1600" dirty="0"/>
              <a:t>Profesional en Finanzas y Comercio Exterior</a:t>
            </a:r>
          </a:p>
          <a:p>
            <a:pPr algn="ctr"/>
            <a:endParaRPr lang="es-CO" sz="1600" dirty="0">
              <a:solidFill>
                <a:srgbClr val="009F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3CC330E-A145-4EF2-8EC8-A7E761FFA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667" y="5715904"/>
            <a:ext cx="1975192" cy="105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64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9137" y="0"/>
            <a:ext cx="9237656" cy="6977969"/>
          </a:xfrm>
          <a:prstGeom prst="rect">
            <a:avLst/>
          </a:prstGeom>
          <a:solidFill>
            <a:srgbClr val="009F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618305" y="1786567"/>
            <a:ext cx="82050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</a:rPr>
              <a:t> </a:t>
            </a:r>
            <a:endParaRPr lang="es-CO" sz="2400" dirty="0">
              <a:solidFill>
                <a:schemeClr val="bg1"/>
              </a:solidFill>
            </a:endParaRPr>
          </a:p>
          <a:p>
            <a:pPr algn="ctr"/>
            <a:r>
              <a:rPr lang="es-CO" sz="2400" dirty="0">
                <a:solidFill>
                  <a:schemeClr val="bg1"/>
                </a:solidFill>
                <a:latin typeface="Futura Bk BT Book"/>
                <a:cs typeface="Futura Bk BT Book"/>
              </a:rPr>
              <a:t>Diseño e implementación del Sistema de Gestión de la Seguridad y Salud en el Trabajo SG – SST, asesorías estratégicas y acompañamiento en el proceso de la implementación como visión sistémica e integral al soporte de la misión de la empresa.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1672098" y="1653915"/>
            <a:ext cx="585223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n 8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A98C9384-B215-490A-ACF0-63D3AACFB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3" y="62709"/>
            <a:ext cx="781068" cy="8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29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9137" y="0"/>
            <a:ext cx="9237656" cy="6961926"/>
          </a:xfrm>
          <a:prstGeom prst="rect">
            <a:avLst/>
          </a:prstGeom>
          <a:solidFill>
            <a:srgbClr val="6D11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7" name="Conector recto 6"/>
          <p:cNvCxnSpPr/>
          <p:nvPr/>
        </p:nvCxnSpPr>
        <p:spPr>
          <a:xfrm>
            <a:off x="0" y="2142082"/>
            <a:ext cx="9228519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0" y="5299104"/>
            <a:ext cx="9228519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4924922" y="2545823"/>
            <a:ext cx="38467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Futura Bk BT Book"/>
                <a:cs typeface="Arial" panose="020B0604020202020204" pitchFamily="34" charset="0"/>
              </a:rPr>
              <a:t>Las Gerencias modernas de empresas han logrado identificar la importancia que tiene ser responsables socialmente y el cumplimiento de normas de Seguridad y Salud en el Trabajo, como base fundamental del resultado e impacto estratégico.</a:t>
            </a:r>
            <a:endParaRPr lang="es-ES" dirty="0">
              <a:solidFill>
                <a:schemeClr val="bg1"/>
              </a:solidFill>
              <a:latin typeface="Futura Bk BT Book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47720" y="747973"/>
            <a:ext cx="8323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Futura Bk BT Book"/>
                <a:cs typeface="Futura Bk BT Book"/>
              </a:rPr>
              <a:t>OPORTUNIDADES DE MEJORA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27" y="1817863"/>
            <a:ext cx="4295950" cy="4536394"/>
          </a:xfrm>
          <a:prstGeom prst="rect">
            <a:avLst/>
          </a:prstGeom>
        </p:spPr>
      </p:pic>
      <p:pic>
        <p:nvPicPr>
          <p:cNvPr id="8" name="Imagen 7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A45453E0-1BA3-456B-A38F-F844F0FFF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3" y="62709"/>
            <a:ext cx="781068" cy="8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2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onod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09" y="659981"/>
            <a:ext cx="5061296" cy="553803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7581900" cy="20447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775962" y="1297112"/>
            <a:ext cx="4077897" cy="544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0"/>
              </a:spcAft>
            </a:pPr>
            <a:r>
              <a:rPr lang="es-ES_tradnl" sz="3000" dirty="0">
                <a:solidFill>
                  <a:srgbClr val="6D1149"/>
                </a:solidFill>
                <a:latin typeface="Futura Bk BT Book"/>
                <a:cs typeface="Futura Bk BT Book"/>
              </a:rPr>
              <a:t>JUSTIFICACIÓN</a:t>
            </a:r>
          </a:p>
          <a:p>
            <a:pPr>
              <a:spcAft>
                <a:spcPts val="700"/>
              </a:spcAft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k BT Book"/>
                <a:cs typeface="Futura Bk BT Book"/>
              </a:rPr>
              <a:t>Implementación del Decreto 1072 de 2015, Resolución 0312 de 2019 y demás normatividad vigente.</a:t>
            </a:r>
          </a:p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k BT Book"/>
                <a:cs typeface="Futura Bk BT Book"/>
              </a:rPr>
              <a:t> </a:t>
            </a:r>
          </a:p>
          <a:p>
            <a:pPr algn="just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k BT Book"/>
                <a:cs typeface="Futura Bk BT Book"/>
              </a:rPr>
              <a:t>Como efecto se hace necesario tener claro cada uno de los procesos, aspectos legales y laborales, documentados, llevados a la práctica y socializados como eje rector de toma de decisiones y contexto de buenas prácticas, con el ánimo de lograr estándares de calidad, seguimiento y estrategia misional; en este caso del Sistema de Gestión de la Seguridad y Salud en el Trabajo SG – SST.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58995" y="4203102"/>
            <a:ext cx="634418" cy="2038069"/>
          </a:xfrm>
          <a:prstGeom prst="rect">
            <a:avLst/>
          </a:prstGeom>
        </p:spPr>
      </p:pic>
      <p:cxnSp>
        <p:nvCxnSpPr>
          <p:cNvPr id="23" name="Conector recto 22"/>
          <p:cNvCxnSpPr/>
          <p:nvPr/>
        </p:nvCxnSpPr>
        <p:spPr>
          <a:xfrm>
            <a:off x="558995" y="4098976"/>
            <a:ext cx="3420832" cy="0"/>
          </a:xfrm>
          <a:prstGeom prst="line">
            <a:avLst/>
          </a:prstGeom>
          <a:ln w="9525" cmpd="sng">
            <a:solidFill>
              <a:srgbClr val="009F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966" y="4234017"/>
            <a:ext cx="716841" cy="20071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8199" y="4203102"/>
            <a:ext cx="716841" cy="197457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203" y="1117602"/>
            <a:ext cx="4315192" cy="2900768"/>
          </a:xfrm>
          <a:prstGeom prst="rect">
            <a:avLst/>
          </a:prstGeom>
        </p:spPr>
      </p:pic>
      <p:pic>
        <p:nvPicPr>
          <p:cNvPr id="10" name="Imagen 9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1400B6CE-8A89-4386-BC75-9460B92C04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393" y="62709"/>
            <a:ext cx="781068" cy="8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21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onod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267" y="659981"/>
            <a:ext cx="5061296" cy="553803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98755" y="1680911"/>
            <a:ext cx="5214502" cy="2028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0"/>
              </a:spcAft>
            </a:pPr>
            <a:r>
              <a:rPr lang="es-ES_tradnl" sz="3000" dirty="0">
                <a:solidFill>
                  <a:srgbClr val="6D1149"/>
                </a:solidFill>
                <a:latin typeface="Futura Bk BT Book"/>
                <a:cs typeface="Futura Bk BT Book"/>
              </a:rPr>
              <a:t>OBJETIVOS</a:t>
            </a:r>
          </a:p>
          <a:p>
            <a:pPr marL="293688" indent="-293688" algn="just">
              <a:buFont typeface="Arial"/>
              <a:buChar char="•"/>
            </a:pPr>
            <a:r>
              <a:rPr lang="es-CO" dirty="0">
                <a:solidFill>
                  <a:srgbClr val="595959"/>
                </a:solidFill>
                <a:latin typeface="Futura Bk BT Book"/>
              </a:rPr>
              <a:t>Documentar y estructurar el Sistema de Gestión de la Seguridad y Salud en el Trabajo SG – SST, diseño de indicadores, formatos, acompañamiento y asesorías.</a:t>
            </a:r>
          </a:p>
          <a:p>
            <a:pPr marL="293688" indent="-293688"/>
            <a:endParaRPr lang="es-CO" dirty="0">
              <a:solidFill>
                <a:srgbClr val="595959"/>
              </a:solidFill>
              <a:latin typeface="Futura Bk BT Book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594185" y="4842990"/>
            <a:ext cx="7581900" cy="20447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935" y="3199398"/>
            <a:ext cx="3281249" cy="3188602"/>
          </a:xfrm>
          <a:prstGeom prst="rect">
            <a:avLst/>
          </a:prstGeom>
        </p:spPr>
      </p:pic>
      <p:pic>
        <p:nvPicPr>
          <p:cNvPr id="2" name="Imagen 1" descr="circulo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146" y="5018479"/>
            <a:ext cx="1538757" cy="1533089"/>
          </a:xfrm>
          <a:prstGeom prst="rect">
            <a:avLst/>
          </a:prstGeom>
        </p:spPr>
      </p:pic>
      <p:pic>
        <p:nvPicPr>
          <p:cNvPr id="3" name="Imagen 2" descr="circulo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23" y="4559675"/>
            <a:ext cx="1537180" cy="1548346"/>
          </a:xfrm>
          <a:prstGeom prst="rect">
            <a:avLst/>
          </a:prstGeom>
        </p:spPr>
      </p:pic>
      <p:pic>
        <p:nvPicPr>
          <p:cNvPr id="9" name="Imagen 8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EE5E1E19-8103-43B8-B4CC-47E8670C77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393" y="62709"/>
            <a:ext cx="781068" cy="8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53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onod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267" y="659981"/>
            <a:ext cx="5061296" cy="55380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581900" cy="20447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531441" y="1721583"/>
            <a:ext cx="4322418" cy="4798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0"/>
              </a:spcAft>
            </a:pPr>
            <a:r>
              <a:rPr lang="es-ES_tradnl" sz="3000" dirty="0">
                <a:solidFill>
                  <a:srgbClr val="6D1149"/>
                </a:solidFill>
                <a:latin typeface="Futura Bk BT Book"/>
                <a:cs typeface="Futura Bk BT Book"/>
              </a:rPr>
              <a:t>BENEFICIOS</a:t>
            </a:r>
          </a:p>
          <a:p>
            <a:pPr marL="285750" lvl="0" indent="-285750" algn="just">
              <a:buFont typeface="Arial"/>
              <a:buChar char="•"/>
            </a:pPr>
            <a:r>
              <a:rPr lang="es-CO" dirty="0">
                <a:solidFill>
                  <a:srgbClr val="595959"/>
                </a:solidFill>
                <a:latin typeface="Futura Bk BT Book"/>
                <a:cs typeface="Futura Bk BT Book"/>
              </a:rPr>
              <a:t>Aprovechamiento de la experiencia y conocimiento a través de la documentación promoviendo la Gestión del Conocimiento.</a:t>
            </a:r>
          </a:p>
          <a:p>
            <a:pPr algn="just"/>
            <a:r>
              <a:rPr lang="es-CO" dirty="0">
                <a:solidFill>
                  <a:srgbClr val="595959"/>
                </a:solidFill>
                <a:latin typeface="Futura Bk BT Book"/>
                <a:cs typeface="Futura Bk BT Book"/>
              </a:rPr>
              <a:t> </a:t>
            </a:r>
          </a:p>
          <a:p>
            <a:pPr marL="285750" lvl="0" indent="-285750" algn="just">
              <a:buFont typeface="Arial"/>
              <a:buChar char="•"/>
            </a:pPr>
            <a:r>
              <a:rPr lang="es-CO" dirty="0">
                <a:solidFill>
                  <a:srgbClr val="595959"/>
                </a:solidFill>
                <a:latin typeface="Futura Bk BT Book"/>
                <a:cs typeface="Futura Bk BT Book"/>
              </a:rPr>
              <a:t>Análisis y toma de decisiones a través del diseño del Sistema de Gestión de la Seguridad y Salud en el Trabajo SG – SST y de indicadores, permitiendo una perspectiva objetiva.</a:t>
            </a:r>
          </a:p>
          <a:p>
            <a:pPr marL="285750" indent="-285750" algn="just">
              <a:buFont typeface="Arial"/>
              <a:buChar char="•"/>
            </a:pPr>
            <a:endParaRPr lang="es-CO" dirty="0">
              <a:solidFill>
                <a:srgbClr val="595959"/>
              </a:solidFill>
              <a:latin typeface="Futura Bk BT Book"/>
              <a:cs typeface="Futura Bk BT Book"/>
            </a:endParaRPr>
          </a:p>
          <a:p>
            <a:pPr marL="285750" indent="-285750" algn="just">
              <a:buFont typeface="Arial"/>
              <a:buChar char="•"/>
            </a:pPr>
            <a:r>
              <a:rPr lang="es-CO" dirty="0">
                <a:solidFill>
                  <a:srgbClr val="595959"/>
                </a:solidFill>
                <a:latin typeface="Futura Bk BT Book"/>
                <a:cs typeface="Futura Bk BT Book"/>
              </a:rPr>
              <a:t>Prevención accidentes y enfermedades laborales. </a:t>
            </a:r>
            <a:r>
              <a:rPr lang="es-CO" dirty="0"/>
              <a:t> 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104" y="2824588"/>
            <a:ext cx="2629010" cy="3208087"/>
          </a:xfrm>
          <a:prstGeom prst="rect">
            <a:avLst/>
          </a:prstGeom>
        </p:spPr>
      </p:pic>
      <p:pic>
        <p:nvPicPr>
          <p:cNvPr id="7" name="Imagen 6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F1F5A6C7-FEEB-46F1-8BCA-972477FF73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93" y="62709"/>
            <a:ext cx="781068" cy="8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73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onod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267" y="659981"/>
            <a:ext cx="5061296" cy="553803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237" y="4831572"/>
            <a:ext cx="7581900" cy="20447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434" y="2844011"/>
            <a:ext cx="3267723" cy="318860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03050" y="1938145"/>
            <a:ext cx="4432855" cy="4242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Aft>
                <a:spcPts val="700"/>
              </a:spcAft>
            </a:pPr>
            <a:r>
              <a:rPr lang="es-ES_tradnl" sz="3000" dirty="0">
                <a:solidFill>
                  <a:srgbClr val="6D1149"/>
                </a:solidFill>
                <a:latin typeface="Futura Bk BT Book"/>
                <a:cs typeface="Futura Bk BT Book"/>
              </a:rPr>
              <a:t>ALCANCE</a:t>
            </a:r>
          </a:p>
          <a:p>
            <a:pPr marL="285750" indent="-28575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k BT Book"/>
                <a:cs typeface="Futura Bk BT Book"/>
              </a:rPr>
              <a:t>Plan de acción y mapeo de necesidades</a:t>
            </a:r>
          </a:p>
          <a:p>
            <a:pPr marL="285750" indent="-28575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k BT Book"/>
                <a:cs typeface="Futura Bk BT Book"/>
              </a:rPr>
              <a:t>Elaboración del sistema de gestión de la seguridad y salud en el trabajo.</a:t>
            </a:r>
          </a:p>
          <a:p>
            <a:pPr marL="285750" indent="-28575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k BT Book"/>
                <a:cs typeface="Futura Bk BT Book"/>
              </a:rPr>
              <a:t>Elaboración del plan de seguridad vial.</a:t>
            </a:r>
          </a:p>
          <a:p>
            <a:pPr marL="285750" indent="-28575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k BT Book"/>
                <a:cs typeface="Futura Bk BT Book"/>
              </a:rPr>
              <a:t>Aplicación de la Batería de riesgo psicosocial.</a:t>
            </a:r>
          </a:p>
          <a:p>
            <a:pPr marL="285750" indent="-28575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k BT Book"/>
                <a:cs typeface="Futura Bk BT Book"/>
              </a:rPr>
              <a:t>Diagnóstico de condiciones de salud.</a:t>
            </a:r>
          </a:p>
          <a:p>
            <a:pPr marL="285750" indent="-28575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k BT Book"/>
                <a:cs typeface="Futura Bk BT Book"/>
              </a:rPr>
              <a:t>Planes de emergencias.  </a:t>
            </a:r>
          </a:p>
          <a:p>
            <a:pPr marL="285750" indent="-285750">
              <a:spcAft>
                <a:spcPts val="700"/>
              </a:spcAft>
              <a:buFont typeface="Arial" panose="020B0604020202020204" pitchFamily="34" charset="0"/>
              <a:buChar char="•"/>
            </a:pPr>
            <a:endParaRPr lang="es-ES_tradnl" dirty="0">
              <a:solidFill>
                <a:schemeClr val="tx1">
                  <a:lumMod val="65000"/>
                  <a:lumOff val="35000"/>
                </a:schemeClr>
              </a:solidFill>
              <a:latin typeface="Futura Bk BT Book"/>
              <a:cs typeface="Futura Bk BT Book"/>
            </a:endParaRPr>
          </a:p>
          <a:p>
            <a:pPr marL="285750" indent="-285750">
              <a:spcAft>
                <a:spcPts val="700"/>
              </a:spcAft>
              <a:buFont typeface="Arial" panose="020B0604020202020204" pitchFamily="34" charset="0"/>
              <a:buChar char="•"/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Futura Bk BT Book"/>
              <a:cs typeface="Futura Bk BT Book"/>
            </a:endParaRPr>
          </a:p>
        </p:txBody>
      </p:sp>
      <p:grpSp>
        <p:nvGrpSpPr>
          <p:cNvPr id="18" name="Agrupar 17"/>
          <p:cNvGrpSpPr/>
          <p:nvPr/>
        </p:nvGrpSpPr>
        <p:grpSpPr>
          <a:xfrm>
            <a:off x="6313290" y="237652"/>
            <a:ext cx="2639641" cy="2052010"/>
            <a:chOff x="1275142" y="4047551"/>
            <a:chExt cx="2189745" cy="1702331"/>
          </a:xfrm>
        </p:grpSpPr>
        <p:sp>
          <p:nvSpPr>
            <p:cNvPr id="19" name="CuadroTexto 18"/>
            <p:cNvSpPr txBox="1"/>
            <p:nvPr/>
          </p:nvSpPr>
          <p:spPr>
            <a:xfrm>
              <a:off x="1275142" y="5175392"/>
              <a:ext cx="2133557" cy="574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00" dirty="0">
                  <a:solidFill>
                    <a:srgbClr val="009F9D"/>
                  </a:solidFill>
                  <a:latin typeface="Futura Bk BT Book"/>
                  <a:cs typeface="Futura Bk BT Book"/>
                </a:rPr>
                <a:t>D</a:t>
              </a:r>
              <a:r>
                <a:rPr lang="es-ES_tradnl" sz="1300" dirty="0">
                  <a:solidFill>
                    <a:srgbClr val="009F9D"/>
                  </a:solidFill>
                  <a:latin typeface="Futura Bk BT Book"/>
                  <a:cs typeface="Futura Bk BT Book"/>
                </a:rPr>
                <a:t>e las empresas no cuentan con un programa preventivo en salud</a:t>
              </a:r>
              <a:endParaRPr lang="es-ES" sz="1300" dirty="0">
                <a:solidFill>
                  <a:srgbClr val="009F9D"/>
                </a:solidFill>
                <a:latin typeface="Futura Bk BT Book"/>
                <a:cs typeface="Futura Bk BT Book"/>
              </a:endParaRP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1275142" y="4047551"/>
              <a:ext cx="218974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700"/>
                </a:spcAft>
              </a:pPr>
              <a:r>
                <a:rPr lang="es-ES_tradnl" sz="8000" b="1" dirty="0">
                  <a:solidFill>
                    <a:srgbClr val="6D1149"/>
                  </a:solidFill>
                  <a:latin typeface="Futura Bk BT Book"/>
                  <a:cs typeface="Futura Bk BT Book"/>
                </a:rPr>
                <a:t>35%</a:t>
              </a:r>
              <a:endParaRPr lang="es-ES" sz="8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k BT Book"/>
                <a:cs typeface="Futura Bk BT Book"/>
              </a:endParaRPr>
            </a:p>
          </p:txBody>
        </p:sp>
      </p:grpSp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1764" y="623468"/>
            <a:ext cx="1306124" cy="1361536"/>
          </a:xfrm>
          <a:prstGeom prst="rect">
            <a:avLst/>
          </a:prstGeom>
        </p:spPr>
      </p:pic>
      <p:cxnSp>
        <p:nvCxnSpPr>
          <p:cNvPr id="22" name="Conector recto 21"/>
          <p:cNvCxnSpPr/>
          <p:nvPr/>
        </p:nvCxnSpPr>
        <p:spPr>
          <a:xfrm>
            <a:off x="5103638" y="2274312"/>
            <a:ext cx="3420832" cy="0"/>
          </a:xfrm>
          <a:prstGeom prst="line">
            <a:avLst/>
          </a:prstGeom>
          <a:ln w="9525" cmpd="sng">
            <a:solidFill>
              <a:srgbClr val="009F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Imagen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1518" y="2115970"/>
            <a:ext cx="839278" cy="1043980"/>
          </a:xfrm>
          <a:prstGeom prst="rect">
            <a:avLst/>
          </a:prstGeom>
        </p:spPr>
      </p:pic>
      <p:pic>
        <p:nvPicPr>
          <p:cNvPr id="12" name="Imagen 11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41A86F5C-3139-4A6B-8470-878A1A61F5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393" y="62709"/>
            <a:ext cx="781068" cy="8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08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2290</TotalTime>
  <Words>362</Words>
  <Application>Microsoft Office PowerPoint</Application>
  <PresentationFormat>Presentación en pantalla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Futura Bk BT Book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Home</dc:creator>
  <cp:lastModifiedBy>Paola Andrea Gallego Osorio</cp:lastModifiedBy>
  <cp:revision>98</cp:revision>
  <dcterms:created xsi:type="dcterms:W3CDTF">2016-02-27T00:43:06Z</dcterms:created>
  <dcterms:modified xsi:type="dcterms:W3CDTF">2020-06-13T21:28:04Z</dcterms:modified>
</cp:coreProperties>
</file>