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73" r:id="rId9"/>
    <p:sldId id="274" r:id="rId10"/>
  </p:sldIdLst>
  <p:sldSz cx="9144000" cy="6858000" type="screen4x3"/>
  <p:notesSz cx="7102475" cy="9388475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1990"/>
    <a:srgbClr val="6600FF"/>
    <a:srgbClr val="6D1149"/>
    <a:srgbClr val="009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7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FCF98F-B2F8-4EF2-8FEA-73EE27C324C0}" type="doc">
      <dgm:prSet loTypeId="urn:microsoft.com/office/officeart/2005/8/layout/hProcess9" loCatId="process" qsTypeId="urn:microsoft.com/office/officeart/2005/8/quickstyle/simple1" qsCatId="simple" csTypeId="urn:microsoft.com/office/officeart/2005/8/colors/accent0_1" csCatId="mainScheme" phldr="1"/>
      <dgm:spPr/>
    </dgm:pt>
    <dgm:pt modelId="{8751EC3C-1CD6-4804-B9DB-59B04FB1CC80}">
      <dgm:prSet phldrT="[Texto]"/>
      <dgm:spPr/>
      <dgm:t>
        <a:bodyPr/>
        <a:lstStyle/>
        <a:p>
          <a:r>
            <a:rPr lang="es-CO" dirty="0"/>
            <a:t>Paso1: Identificación</a:t>
          </a:r>
        </a:p>
      </dgm:t>
    </dgm:pt>
    <dgm:pt modelId="{F0E3DF65-FB02-4835-831E-E7CA813E1040}" type="parTrans" cxnId="{1A60CF78-D0EF-48B8-9035-F4B8376740B0}">
      <dgm:prSet/>
      <dgm:spPr/>
      <dgm:t>
        <a:bodyPr/>
        <a:lstStyle/>
        <a:p>
          <a:endParaRPr lang="es-CO"/>
        </a:p>
      </dgm:t>
    </dgm:pt>
    <dgm:pt modelId="{339B6FDD-066B-4F2D-A654-E2FBEEB43159}" type="sibTrans" cxnId="{1A60CF78-D0EF-48B8-9035-F4B8376740B0}">
      <dgm:prSet/>
      <dgm:spPr/>
      <dgm:t>
        <a:bodyPr/>
        <a:lstStyle/>
        <a:p>
          <a:endParaRPr lang="es-CO"/>
        </a:p>
      </dgm:t>
    </dgm:pt>
    <dgm:pt modelId="{79D70CA2-9ABC-46B9-9480-97AE33F575C5}">
      <dgm:prSet phldrT="[Texto]"/>
      <dgm:spPr/>
      <dgm:t>
        <a:bodyPr/>
        <a:lstStyle/>
        <a:p>
          <a:r>
            <a:rPr lang="es-CO" dirty="0"/>
            <a:t>Paso 2:</a:t>
          </a:r>
        </a:p>
        <a:p>
          <a:r>
            <a:rPr lang="es-CO" dirty="0"/>
            <a:t>Legitimación</a:t>
          </a:r>
        </a:p>
      </dgm:t>
    </dgm:pt>
    <dgm:pt modelId="{0A023E05-DEEE-47B5-A99B-062B159CBEFF}" type="parTrans" cxnId="{6F0E7C68-7BC3-4A71-88D5-BDAD193A77BD}">
      <dgm:prSet/>
      <dgm:spPr/>
      <dgm:t>
        <a:bodyPr/>
        <a:lstStyle/>
        <a:p>
          <a:endParaRPr lang="es-CO"/>
        </a:p>
      </dgm:t>
    </dgm:pt>
    <dgm:pt modelId="{8AFB69EC-AEE2-4F99-B9C9-AFC1A9C19C33}" type="sibTrans" cxnId="{6F0E7C68-7BC3-4A71-88D5-BDAD193A77BD}">
      <dgm:prSet/>
      <dgm:spPr/>
      <dgm:t>
        <a:bodyPr/>
        <a:lstStyle/>
        <a:p>
          <a:endParaRPr lang="es-CO"/>
        </a:p>
      </dgm:t>
    </dgm:pt>
    <dgm:pt modelId="{561439F8-BE3C-474A-9E92-9E1A5333672C}">
      <dgm:prSet phldrT="[Texto]"/>
      <dgm:spPr/>
      <dgm:t>
        <a:bodyPr/>
        <a:lstStyle/>
        <a:p>
          <a:r>
            <a:rPr lang="es-CO" dirty="0"/>
            <a:t>Paso 3:</a:t>
          </a:r>
        </a:p>
        <a:p>
          <a:r>
            <a:rPr lang="es-CO" dirty="0"/>
            <a:t>Aseguramiento</a:t>
          </a:r>
        </a:p>
      </dgm:t>
    </dgm:pt>
    <dgm:pt modelId="{E51CDFB2-EAFE-460D-A231-7697BF99623B}" type="parTrans" cxnId="{462BB135-C01D-4660-B562-32830BAF77B1}">
      <dgm:prSet/>
      <dgm:spPr/>
      <dgm:t>
        <a:bodyPr/>
        <a:lstStyle/>
        <a:p>
          <a:endParaRPr lang="es-CO"/>
        </a:p>
      </dgm:t>
    </dgm:pt>
    <dgm:pt modelId="{8D165AF1-07E1-4936-B0C1-52DCA8017F12}" type="sibTrans" cxnId="{462BB135-C01D-4660-B562-32830BAF77B1}">
      <dgm:prSet/>
      <dgm:spPr/>
      <dgm:t>
        <a:bodyPr/>
        <a:lstStyle/>
        <a:p>
          <a:endParaRPr lang="es-CO"/>
        </a:p>
      </dgm:t>
    </dgm:pt>
    <dgm:pt modelId="{E159DDD5-1562-4F5C-9F54-E44356445932}" type="pres">
      <dgm:prSet presAssocID="{3DFCF98F-B2F8-4EF2-8FEA-73EE27C324C0}" presName="CompostProcess" presStyleCnt="0">
        <dgm:presLayoutVars>
          <dgm:dir/>
          <dgm:resizeHandles val="exact"/>
        </dgm:presLayoutVars>
      </dgm:prSet>
      <dgm:spPr/>
    </dgm:pt>
    <dgm:pt modelId="{7D8B3684-D733-4460-B6F5-1D8B9AFA8E15}" type="pres">
      <dgm:prSet presAssocID="{3DFCF98F-B2F8-4EF2-8FEA-73EE27C324C0}" presName="arrow" presStyleLbl="bgShp" presStyleIdx="0" presStyleCnt="1"/>
      <dgm:spPr/>
    </dgm:pt>
    <dgm:pt modelId="{9F8498D9-7FFC-49B7-88E0-73B1B754D7E3}" type="pres">
      <dgm:prSet presAssocID="{3DFCF98F-B2F8-4EF2-8FEA-73EE27C324C0}" presName="linearProcess" presStyleCnt="0"/>
      <dgm:spPr/>
    </dgm:pt>
    <dgm:pt modelId="{D752280F-FF40-4201-8079-972F794570A6}" type="pres">
      <dgm:prSet presAssocID="{8751EC3C-1CD6-4804-B9DB-59B04FB1CC80}" presName="textNode" presStyleLbl="node1" presStyleIdx="0" presStyleCnt="3">
        <dgm:presLayoutVars>
          <dgm:bulletEnabled val="1"/>
        </dgm:presLayoutVars>
      </dgm:prSet>
      <dgm:spPr/>
    </dgm:pt>
    <dgm:pt modelId="{ED3DCA8A-9B63-424B-B983-BC4A00B73BA6}" type="pres">
      <dgm:prSet presAssocID="{339B6FDD-066B-4F2D-A654-E2FBEEB43159}" presName="sibTrans" presStyleCnt="0"/>
      <dgm:spPr/>
    </dgm:pt>
    <dgm:pt modelId="{3CAF3F4A-3506-46F5-9AC1-24C471DF1848}" type="pres">
      <dgm:prSet presAssocID="{79D70CA2-9ABC-46B9-9480-97AE33F575C5}" presName="textNode" presStyleLbl="node1" presStyleIdx="1" presStyleCnt="3">
        <dgm:presLayoutVars>
          <dgm:bulletEnabled val="1"/>
        </dgm:presLayoutVars>
      </dgm:prSet>
      <dgm:spPr/>
    </dgm:pt>
    <dgm:pt modelId="{4470BB80-41E0-47C9-9F62-BC39CE3AC187}" type="pres">
      <dgm:prSet presAssocID="{8AFB69EC-AEE2-4F99-B9C9-AFC1A9C19C33}" presName="sibTrans" presStyleCnt="0"/>
      <dgm:spPr/>
    </dgm:pt>
    <dgm:pt modelId="{6D35FD95-964F-4ED7-A849-17F1C6A90C28}" type="pres">
      <dgm:prSet presAssocID="{561439F8-BE3C-474A-9E92-9E1A5333672C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D75CCB0D-5A1E-4477-9AE2-95CFBDA1ECF2}" type="presOf" srcId="{79D70CA2-9ABC-46B9-9480-97AE33F575C5}" destId="{3CAF3F4A-3506-46F5-9AC1-24C471DF1848}" srcOrd="0" destOrd="0" presId="urn:microsoft.com/office/officeart/2005/8/layout/hProcess9"/>
    <dgm:cxn modelId="{462BB135-C01D-4660-B562-32830BAF77B1}" srcId="{3DFCF98F-B2F8-4EF2-8FEA-73EE27C324C0}" destId="{561439F8-BE3C-474A-9E92-9E1A5333672C}" srcOrd="2" destOrd="0" parTransId="{E51CDFB2-EAFE-460D-A231-7697BF99623B}" sibTransId="{8D165AF1-07E1-4936-B0C1-52DCA8017F12}"/>
    <dgm:cxn modelId="{6F0E7C68-7BC3-4A71-88D5-BDAD193A77BD}" srcId="{3DFCF98F-B2F8-4EF2-8FEA-73EE27C324C0}" destId="{79D70CA2-9ABC-46B9-9480-97AE33F575C5}" srcOrd="1" destOrd="0" parTransId="{0A023E05-DEEE-47B5-A99B-062B159CBEFF}" sibTransId="{8AFB69EC-AEE2-4F99-B9C9-AFC1A9C19C33}"/>
    <dgm:cxn modelId="{65642071-CAB6-4D49-BF11-D26E281F1365}" type="presOf" srcId="{3DFCF98F-B2F8-4EF2-8FEA-73EE27C324C0}" destId="{E159DDD5-1562-4F5C-9F54-E44356445932}" srcOrd="0" destOrd="0" presId="urn:microsoft.com/office/officeart/2005/8/layout/hProcess9"/>
    <dgm:cxn modelId="{1A60CF78-D0EF-48B8-9035-F4B8376740B0}" srcId="{3DFCF98F-B2F8-4EF2-8FEA-73EE27C324C0}" destId="{8751EC3C-1CD6-4804-B9DB-59B04FB1CC80}" srcOrd="0" destOrd="0" parTransId="{F0E3DF65-FB02-4835-831E-E7CA813E1040}" sibTransId="{339B6FDD-066B-4F2D-A654-E2FBEEB43159}"/>
    <dgm:cxn modelId="{D2EEF97C-043F-4A35-A7C3-85C8E4B7A688}" type="presOf" srcId="{561439F8-BE3C-474A-9E92-9E1A5333672C}" destId="{6D35FD95-964F-4ED7-A849-17F1C6A90C28}" srcOrd="0" destOrd="0" presId="urn:microsoft.com/office/officeart/2005/8/layout/hProcess9"/>
    <dgm:cxn modelId="{0A0F61B2-AEBE-4277-9A92-81BDDD1D71B5}" type="presOf" srcId="{8751EC3C-1CD6-4804-B9DB-59B04FB1CC80}" destId="{D752280F-FF40-4201-8079-972F794570A6}" srcOrd="0" destOrd="0" presId="urn:microsoft.com/office/officeart/2005/8/layout/hProcess9"/>
    <dgm:cxn modelId="{575A055A-5012-4C18-9CBB-6DD20135E712}" type="presParOf" srcId="{E159DDD5-1562-4F5C-9F54-E44356445932}" destId="{7D8B3684-D733-4460-B6F5-1D8B9AFA8E15}" srcOrd="0" destOrd="0" presId="urn:microsoft.com/office/officeart/2005/8/layout/hProcess9"/>
    <dgm:cxn modelId="{A11B8A8B-E225-41BF-9F4C-43A090FD72AB}" type="presParOf" srcId="{E159DDD5-1562-4F5C-9F54-E44356445932}" destId="{9F8498D9-7FFC-49B7-88E0-73B1B754D7E3}" srcOrd="1" destOrd="0" presId="urn:microsoft.com/office/officeart/2005/8/layout/hProcess9"/>
    <dgm:cxn modelId="{675D4567-3B6F-4A45-94EB-7CC109B526AD}" type="presParOf" srcId="{9F8498D9-7FFC-49B7-88E0-73B1B754D7E3}" destId="{D752280F-FF40-4201-8079-972F794570A6}" srcOrd="0" destOrd="0" presId="urn:microsoft.com/office/officeart/2005/8/layout/hProcess9"/>
    <dgm:cxn modelId="{80AA2F68-F736-4B0E-A241-C1E14982F151}" type="presParOf" srcId="{9F8498D9-7FFC-49B7-88E0-73B1B754D7E3}" destId="{ED3DCA8A-9B63-424B-B983-BC4A00B73BA6}" srcOrd="1" destOrd="0" presId="urn:microsoft.com/office/officeart/2005/8/layout/hProcess9"/>
    <dgm:cxn modelId="{93562738-5E86-480C-971A-9F7D70162927}" type="presParOf" srcId="{9F8498D9-7FFC-49B7-88E0-73B1B754D7E3}" destId="{3CAF3F4A-3506-46F5-9AC1-24C471DF1848}" srcOrd="2" destOrd="0" presId="urn:microsoft.com/office/officeart/2005/8/layout/hProcess9"/>
    <dgm:cxn modelId="{3883BC1B-BEF4-424C-932A-E44299E089CB}" type="presParOf" srcId="{9F8498D9-7FFC-49B7-88E0-73B1B754D7E3}" destId="{4470BB80-41E0-47C9-9F62-BC39CE3AC187}" srcOrd="3" destOrd="0" presId="urn:microsoft.com/office/officeart/2005/8/layout/hProcess9"/>
    <dgm:cxn modelId="{3F3ADFF9-A8D0-45F0-BDC9-C3E8EA543C77}" type="presParOf" srcId="{9F8498D9-7FFC-49B7-88E0-73B1B754D7E3}" destId="{6D35FD95-964F-4ED7-A849-17F1C6A90C2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B3684-D733-4460-B6F5-1D8B9AFA8E15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52280F-FF40-4201-8079-972F794570A6}">
      <dsp:nvSpPr>
        <dsp:cNvPr id="0" name=""/>
        <dsp:cNvSpPr/>
      </dsp:nvSpPr>
      <dsp:spPr>
        <a:xfrm>
          <a:off x="2976" y="1219199"/>
          <a:ext cx="1964531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Paso1: Identificación</a:t>
          </a:r>
        </a:p>
      </dsp:txBody>
      <dsp:txXfrm>
        <a:off x="82331" y="1298554"/>
        <a:ext cx="1805821" cy="1466890"/>
      </dsp:txXfrm>
    </dsp:sp>
    <dsp:sp modelId="{3CAF3F4A-3506-46F5-9AC1-24C471DF1848}">
      <dsp:nvSpPr>
        <dsp:cNvPr id="0" name=""/>
        <dsp:cNvSpPr/>
      </dsp:nvSpPr>
      <dsp:spPr>
        <a:xfrm>
          <a:off x="2065734" y="1219199"/>
          <a:ext cx="1964531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Paso 2: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Legitimación</a:t>
          </a:r>
        </a:p>
      </dsp:txBody>
      <dsp:txXfrm>
        <a:off x="2145089" y="1298554"/>
        <a:ext cx="1805821" cy="1466890"/>
      </dsp:txXfrm>
    </dsp:sp>
    <dsp:sp modelId="{6D35FD95-964F-4ED7-A849-17F1C6A90C28}">
      <dsp:nvSpPr>
        <dsp:cNvPr id="0" name=""/>
        <dsp:cNvSpPr/>
      </dsp:nvSpPr>
      <dsp:spPr>
        <a:xfrm>
          <a:off x="4128492" y="1219199"/>
          <a:ext cx="1964531" cy="16256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Paso 3: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Aseguramiento</a:t>
          </a:r>
        </a:p>
      </dsp:txBody>
      <dsp:txXfrm>
        <a:off x="4207847" y="1298554"/>
        <a:ext cx="1805821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12/06/2020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8610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12/06/2020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429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12/06/2020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1454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12/06/2020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0532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12/06/2020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75166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12/06/2020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03068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12/06/2020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6493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12/06/2020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060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12/06/2020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3216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12/06/2020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6475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E996-0D2D-7D46-9AC1-6F5A3882032A}" type="datetimeFigureOut">
              <a:rPr lang="es-ES" smtClean="0"/>
              <a:pPr/>
              <a:t>12/06/2020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8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8E996-0D2D-7D46-9AC1-6F5A3882032A}" type="datetimeFigureOut">
              <a:rPr lang="es-ES" smtClean="0"/>
              <a:pPr/>
              <a:t>12/06/2020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AA84A-D547-EB4E-B225-82A467C63B4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946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648804" y="3934123"/>
            <a:ext cx="820505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rgbClr val="009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 y Asesoría en la implementación de la Circular 02 de 2015 la Superintendencia de Industria y Comercio (SIC).</a:t>
            </a:r>
          </a:p>
          <a:p>
            <a:r>
              <a:rPr lang="es-CO" sz="1600" dirty="0">
                <a:solidFill>
                  <a:srgbClr val="009F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Paola Andrea Gallego Osorio</a:t>
            </a:r>
            <a:r>
              <a:rPr lang="es-CO" sz="1600" dirty="0"/>
              <a:t>                       </a:t>
            </a:r>
          </a:p>
          <a:p>
            <a:r>
              <a:rPr lang="es-CO" sz="1600" dirty="0"/>
              <a:t>Cel. 300-2046420                                                        </a:t>
            </a:r>
          </a:p>
          <a:p>
            <a:r>
              <a:rPr lang="es-CO" sz="1600" dirty="0"/>
              <a:t>Magister en Gestión Humana y Desarrollo Organizacional </a:t>
            </a:r>
          </a:p>
          <a:p>
            <a:r>
              <a:rPr lang="es-CO" sz="1600" dirty="0"/>
              <a:t>U. Externado de Colombia </a:t>
            </a:r>
          </a:p>
          <a:p>
            <a:r>
              <a:rPr lang="es-CO" sz="1600" dirty="0"/>
              <a:t>Especialista en Gerencia de Seguridad y Salud en el Trabajo </a:t>
            </a:r>
          </a:p>
          <a:p>
            <a:r>
              <a:rPr lang="es-CO" sz="1600" dirty="0"/>
              <a:t>Profesional en Finanzas y Comercio Exterior					</a:t>
            </a:r>
          </a:p>
          <a:p>
            <a:r>
              <a:rPr lang="es-CO" sz="1600" dirty="0"/>
              <a:t>												</a:t>
            </a:r>
            <a:endParaRPr lang="es-CO" sz="1600" dirty="0">
              <a:solidFill>
                <a:srgbClr val="009F9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0EFBA2-2990-4D9B-8209-A87C16889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28" y="85093"/>
            <a:ext cx="1975192" cy="105172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5EDB2E8-F4E2-489F-A82D-4D99737BD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583" y="85093"/>
            <a:ext cx="5989613" cy="3849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726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9137" y="0"/>
            <a:ext cx="9237656" cy="69779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618305" y="2182213"/>
            <a:ext cx="8205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solidFill>
                  <a:schemeClr val="bg1"/>
                </a:solidFill>
              </a:rPr>
              <a:t> </a:t>
            </a:r>
            <a:endParaRPr lang="es-CO" sz="2400" dirty="0">
              <a:solidFill>
                <a:schemeClr val="bg1"/>
              </a:solidFill>
            </a:endParaRPr>
          </a:p>
          <a:p>
            <a:pPr algn="ctr"/>
            <a:r>
              <a:rPr lang="es-CO" sz="2400" dirty="0">
                <a:latin typeface="Futura Bk BT Book"/>
                <a:cs typeface="Futura Bk BT Book"/>
              </a:rPr>
              <a:t>Propuesta Apoyo y Asesoría en la implementación de la Circular 02 de 2015 la Superintendencia de Industria y Comercio (SIC).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1672098" y="1653915"/>
            <a:ext cx="585223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618304" y="4717960"/>
            <a:ext cx="80581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B918E30D-AA64-4BC2-88DD-AF42B2770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29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-9137" y="0"/>
            <a:ext cx="9237656" cy="69619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7" name="Conector recto 6"/>
          <p:cNvCxnSpPr/>
          <p:nvPr/>
        </p:nvCxnSpPr>
        <p:spPr>
          <a:xfrm>
            <a:off x="0" y="1563193"/>
            <a:ext cx="9228519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-84519" y="6086894"/>
            <a:ext cx="9228519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518926" y="692259"/>
            <a:ext cx="8625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Futura Bk BT Book"/>
                <a:cs typeface="Futura Bk BT Book"/>
              </a:rPr>
              <a:t>  PROCESO DE IMPLEMENTACIÓN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A2A4AA7-3D63-423F-BB68-14A8315619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9598238"/>
              </p:ext>
            </p:extLst>
          </p:nvPr>
        </p:nvGraphicFramePr>
        <p:xfrm>
          <a:off x="98474" y="193935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A3E9ADE-7BDE-4C95-8B54-887E41CD1CF0}"/>
              </a:ext>
            </a:extLst>
          </p:cNvPr>
          <p:cNvSpPr/>
          <p:nvPr/>
        </p:nvSpPr>
        <p:spPr>
          <a:xfrm>
            <a:off x="6448726" y="2711125"/>
            <a:ext cx="2596800" cy="25007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500" dirty="0">
                <a:solidFill>
                  <a:schemeClr val="tx1"/>
                </a:solidFill>
              </a:rPr>
              <a:t>CUMPLIMIENTO LEY 1581 DE 2012</a:t>
            </a:r>
          </a:p>
        </p:txBody>
      </p:sp>
      <p:pic>
        <p:nvPicPr>
          <p:cNvPr id="10" name="Imagen 9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CB319E11-BF09-4521-8936-B51C6F5942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2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0800000">
            <a:off x="0" y="0"/>
            <a:ext cx="7258929" cy="195760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790950" y="1446118"/>
            <a:ext cx="5272687" cy="544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700"/>
              </a:spcAft>
            </a:pPr>
            <a:r>
              <a:rPr lang="es-ES_tradnl" dirty="0"/>
              <a:t>Por medio de la Circular 02 de 2015 la Superintendencia de Industria y Comercio (SIC), fundamentándose en el artículo 25 de la Ley 1581 de 2012, se constituyó la obligación en cabeza de todas las personas jurídicas, sin importar su tamaño o número de trabajadores, de reportar ante el RNBD la información que éstas tengan de personas naturales. </a:t>
            </a:r>
          </a:p>
          <a:p>
            <a:pPr algn="just">
              <a:spcAft>
                <a:spcPts val="700"/>
              </a:spcAft>
            </a:pPr>
            <a:r>
              <a:rPr lang="es-ES_tradnl" dirty="0"/>
              <a:t>Aquellas empresas que no cumplan con el registro de datos podrán ser investigadas por la SIC y sancionadas conforme a lo establecido en el artículo 23 de la Ley 1581 de 2012. En ese sentido, la empresa que incumpla dicha obligación podrá ser: (i) multada hasta por 2.000 SMMLV, (</a:t>
            </a:r>
            <a:r>
              <a:rPr lang="es-ES_tradnl" dirty="0" err="1"/>
              <a:t>ii</a:t>
            </a:r>
            <a:r>
              <a:rPr lang="es-ES_tradnl" dirty="0"/>
              <a:t>) obligada a suspender sus actividades relacionadas con el tratamiento de datos hasta por 6 meses, (</a:t>
            </a:r>
            <a:r>
              <a:rPr lang="es-ES_tradnl" dirty="0" err="1"/>
              <a:t>iii</a:t>
            </a:r>
            <a:r>
              <a:rPr lang="es-ES_tradnl" dirty="0"/>
              <a:t>) obligada al cierre temporal de las operaciones relacionadas con el tratamiento finalizado el periodo de suspensión y (</a:t>
            </a:r>
            <a:r>
              <a:rPr lang="es-ES_tradnl" dirty="0" err="1"/>
              <a:t>iv</a:t>
            </a:r>
            <a:r>
              <a:rPr lang="es-ES_tradnl" dirty="0"/>
              <a:t>) obligada al cierre inmediato y definitivo de la operación que involucre el tratamiento de datos sensibles.</a:t>
            </a:r>
            <a:endParaRPr lang="es-CO" dirty="0"/>
          </a:p>
        </p:txBody>
      </p:sp>
      <p:cxnSp>
        <p:nvCxnSpPr>
          <p:cNvPr id="23" name="Conector recto 22"/>
          <p:cNvCxnSpPr/>
          <p:nvPr/>
        </p:nvCxnSpPr>
        <p:spPr>
          <a:xfrm>
            <a:off x="174655" y="6556932"/>
            <a:ext cx="3420832" cy="0"/>
          </a:xfrm>
          <a:prstGeom prst="line">
            <a:avLst/>
          </a:prstGeom>
          <a:ln w="9525" cmpd="sng">
            <a:solidFill>
              <a:srgbClr val="009F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29AC4EC8-1B9A-4C73-B324-B99CAC75D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4" y="2869809"/>
            <a:ext cx="3646073" cy="3574581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AFA1F57-1BC4-4301-859A-565773CE2094}"/>
              </a:ext>
            </a:extLst>
          </p:cNvPr>
          <p:cNvSpPr/>
          <p:nvPr/>
        </p:nvSpPr>
        <p:spPr>
          <a:xfrm>
            <a:off x="524040" y="2175178"/>
            <a:ext cx="249299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700"/>
              </a:spcAft>
            </a:pPr>
            <a:r>
              <a:rPr lang="es-ES_tradnl" sz="2500" dirty="0">
                <a:solidFill>
                  <a:srgbClr val="6D1149"/>
                </a:solidFill>
                <a:latin typeface="Futura Bk BT Book"/>
                <a:cs typeface="Futura Bk BT Book"/>
              </a:rPr>
              <a:t>JUSTIFICACIÓN</a:t>
            </a:r>
          </a:p>
        </p:txBody>
      </p:sp>
      <p:pic>
        <p:nvPicPr>
          <p:cNvPr id="8" name="Imagen 7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E8751796-287C-40FA-AB25-C7C993BC2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142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73814" y="1384463"/>
            <a:ext cx="7920019" cy="3413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700"/>
              </a:spcAft>
            </a:pPr>
            <a:r>
              <a:rPr lang="es-ES_tradnl" sz="3000" dirty="0">
                <a:solidFill>
                  <a:srgbClr val="6D1149"/>
                </a:solidFill>
                <a:latin typeface="Futura Bk BT Book"/>
                <a:cs typeface="Futura Bk BT Book"/>
              </a:rPr>
              <a:t>OBJETIVOS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/>
              <a:t>Creación, gestión y asesoría en la implementación de la Circular 02 de 2015 la Superintendencia de Industria y Comercio (SIC).</a:t>
            </a:r>
            <a:endParaRPr lang="es-CO" dirty="0"/>
          </a:p>
          <a:p>
            <a:pPr marL="293688" indent="-293688"/>
            <a:endParaRPr lang="es-CO" dirty="0">
              <a:solidFill>
                <a:srgbClr val="595959"/>
              </a:solidFill>
              <a:latin typeface="Futura Bk BT Book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1594185" y="4842990"/>
            <a:ext cx="7581900" cy="2044700"/>
          </a:xfrm>
          <a:prstGeom prst="rect">
            <a:avLst/>
          </a:prstGeom>
        </p:spPr>
      </p:pic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82F7E867-A5E6-43C9-94C1-A0DBEC902415}"/>
              </a:ext>
            </a:extLst>
          </p:cNvPr>
          <p:cNvSpPr/>
          <p:nvPr/>
        </p:nvSpPr>
        <p:spPr>
          <a:xfrm>
            <a:off x="703429" y="2111278"/>
            <a:ext cx="8060788" cy="1199693"/>
          </a:xfrm>
          <a:prstGeom prst="roundRect">
            <a:avLst/>
          </a:prstGeom>
          <a:solidFill>
            <a:schemeClr val="bg2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500" dirty="0">
                <a:solidFill>
                  <a:schemeClr val="tx1"/>
                </a:solidFill>
              </a:rPr>
              <a:t>CUMPLIMIENTO LEY 1581 DE 2012</a:t>
            </a:r>
          </a:p>
        </p:txBody>
      </p:sp>
      <p:pic>
        <p:nvPicPr>
          <p:cNvPr id="6" name="Imagen 5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4207DF39-7096-48EE-8975-3CE5519A0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353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7581900" cy="20447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4531441" y="1721583"/>
            <a:ext cx="43224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Aporte en el RNBD de la siguiente información para cumplimiento de ley: </a:t>
            </a:r>
          </a:p>
          <a:p>
            <a:pPr marL="342900" indent="-342900">
              <a:buAutoNum type="arabicPeriod"/>
            </a:pPr>
            <a:r>
              <a:rPr lang="es-ES_tradnl" dirty="0"/>
              <a:t>Datos sobre la información almacenada en la base de datos </a:t>
            </a:r>
          </a:p>
          <a:p>
            <a:pPr marL="342900" indent="-342900">
              <a:buAutoNum type="arabicPeriod"/>
            </a:pPr>
            <a:r>
              <a:rPr lang="es-ES_tradnl" dirty="0"/>
              <a:t>Medidas de seguridad de la información </a:t>
            </a:r>
          </a:p>
          <a:p>
            <a:pPr marL="342900" indent="-342900">
              <a:buAutoNum type="arabicPeriod"/>
            </a:pPr>
            <a:r>
              <a:rPr lang="es-ES_tradnl" dirty="0"/>
              <a:t>Procedencia de los datos personales</a:t>
            </a:r>
          </a:p>
          <a:p>
            <a:pPr marL="342900" indent="-342900">
              <a:buAutoNum type="arabicPeriod"/>
            </a:pPr>
            <a:r>
              <a:rPr lang="es-ES_tradnl" dirty="0"/>
              <a:t>Transferencia internacional de datos personales </a:t>
            </a:r>
          </a:p>
          <a:p>
            <a:pPr marL="342900" indent="-342900">
              <a:buAutoNum type="arabicPeriod"/>
            </a:pPr>
            <a:r>
              <a:rPr lang="es-ES_tradnl" dirty="0"/>
              <a:t>Transmisión internacional de datos personales </a:t>
            </a:r>
          </a:p>
          <a:p>
            <a:pPr marL="342900" indent="-342900">
              <a:buAutoNum type="arabicPeriod"/>
            </a:pPr>
            <a:r>
              <a:rPr lang="es-ES_tradnl" dirty="0"/>
              <a:t>Cesión o transferencia nacional de la base de datos </a:t>
            </a:r>
          </a:p>
          <a:p>
            <a:pPr marL="342900" indent="-342900">
              <a:buAutoNum type="arabicPeriod"/>
            </a:pPr>
            <a:r>
              <a:rPr lang="es-ES_tradnl" dirty="0"/>
              <a:t>Reporte de novedades, tales como reclamos presentados por los titulares y los incidentes de seguridad que afecten la base de datos.</a:t>
            </a:r>
            <a:endParaRPr lang="es-CO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37C0D10-C965-42CD-A6B3-10188AB20CF5}"/>
              </a:ext>
            </a:extLst>
          </p:cNvPr>
          <p:cNvSpPr/>
          <p:nvPr/>
        </p:nvSpPr>
        <p:spPr>
          <a:xfrm>
            <a:off x="1282955" y="2422030"/>
            <a:ext cx="231666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700"/>
              </a:spcAft>
            </a:pPr>
            <a:r>
              <a:rPr lang="es-ES_tradnl" sz="3000" dirty="0">
                <a:solidFill>
                  <a:srgbClr val="6D1149"/>
                </a:solidFill>
                <a:latin typeface="Futura Bk BT Book"/>
                <a:cs typeface="Futura Bk BT Book"/>
              </a:rPr>
              <a:t>BENEFICIOS</a:t>
            </a:r>
          </a:p>
        </p:txBody>
      </p:sp>
      <p:pic>
        <p:nvPicPr>
          <p:cNvPr id="7" name="Imagen 6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51835EF5-B774-4800-91E0-C1A39054B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32C5208-2A7F-4715-AC7B-AE5678737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582" y="3353358"/>
            <a:ext cx="4196935" cy="2429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057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71237" y="4831572"/>
            <a:ext cx="7581900" cy="20447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26605" y="1387121"/>
            <a:ext cx="8197865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Aft>
                <a:spcPts val="700"/>
              </a:spcAft>
            </a:pPr>
            <a:endParaRPr lang="es-ES_tradnl" sz="3000" dirty="0">
              <a:solidFill>
                <a:srgbClr val="6D1149"/>
              </a:solidFill>
              <a:latin typeface="Futura Bk BT Book"/>
              <a:cs typeface="Futura Bk BT Book"/>
            </a:endParaRPr>
          </a:p>
          <a:p>
            <a:pPr>
              <a:lnSpc>
                <a:spcPts val="3000"/>
              </a:lnSpc>
              <a:spcAft>
                <a:spcPts val="700"/>
              </a:spcAft>
            </a:pPr>
            <a:r>
              <a:rPr lang="es-ES_tradnl" sz="3000" dirty="0">
                <a:solidFill>
                  <a:srgbClr val="6D1149"/>
                </a:solidFill>
                <a:latin typeface="Futura Bk BT Book"/>
                <a:cs typeface="Futura Bk BT Book"/>
              </a:rPr>
              <a:t>ALCANCE</a:t>
            </a:r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/>
              <a:t>Creación, gestión y asesoría en las diferentes actividades a las que conlleva la implementación de la Circular 02 de 2015 la Superintendencia de Industria y Comercio (SIC).</a:t>
            </a:r>
            <a:endParaRPr lang="es-CO" dirty="0"/>
          </a:p>
          <a:p>
            <a:pPr>
              <a:spcAft>
                <a:spcPts val="700"/>
              </a:spcAft>
            </a:pP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  <a:latin typeface="Futura Bk BT Book"/>
              <a:cs typeface="Futura Bk BT Book"/>
            </a:endParaRPr>
          </a:p>
          <a:p>
            <a:pPr marL="285750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endParaRPr lang="es-ES_tradnl" dirty="0">
              <a:solidFill>
                <a:schemeClr val="tx1">
                  <a:lumMod val="65000"/>
                  <a:lumOff val="35000"/>
                </a:schemeClr>
              </a:solidFill>
              <a:latin typeface="Futura Bk BT Book"/>
              <a:cs typeface="Futura Bk BT Book"/>
            </a:endParaRPr>
          </a:p>
          <a:p>
            <a:pPr marL="285750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  <a:latin typeface="Futura Bk BT Book"/>
              <a:cs typeface="Futura Bk BT Book"/>
            </a:endParaRPr>
          </a:p>
        </p:txBody>
      </p:sp>
      <p:cxnSp>
        <p:nvCxnSpPr>
          <p:cNvPr id="22" name="Conector recto 21"/>
          <p:cNvCxnSpPr/>
          <p:nvPr/>
        </p:nvCxnSpPr>
        <p:spPr>
          <a:xfrm>
            <a:off x="5103638" y="2274312"/>
            <a:ext cx="3420832" cy="0"/>
          </a:xfrm>
          <a:prstGeom prst="line">
            <a:avLst/>
          </a:prstGeom>
          <a:ln w="9525" cmpd="sng">
            <a:solidFill>
              <a:srgbClr val="009F9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5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1B6B4996-CE6C-4722-AFE3-52F99C574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B1B8427-213B-4C11-A90B-257094225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1384" y="288558"/>
            <a:ext cx="2765339" cy="175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0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71237" y="4831572"/>
            <a:ext cx="7581900" cy="20447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37074" y="136450"/>
            <a:ext cx="8806926" cy="5116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spcAft>
                <a:spcPts val="700"/>
              </a:spcAft>
            </a:pPr>
            <a:r>
              <a:rPr lang="es-ES_tradnl" sz="3000" dirty="0">
                <a:solidFill>
                  <a:srgbClr val="6D1149"/>
                </a:solidFill>
                <a:latin typeface="Futura Bk BT Book"/>
                <a:cs typeface="Futura Bk BT Book"/>
              </a:rPr>
              <a:t>      </a:t>
            </a:r>
          </a:p>
          <a:p>
            <a:pPr>
              <a:lnSpc>
                <a:spcPts val="3000"/>
              </a:lnSpc>
              <a:spcAft>
                <a:spcPts val="700"/>
              </a:spcAft>
            </a:pPr>
            <a:endParaRPr lang="es-ES_tradnl" sz="3000" dirty="0">
              <a:solidFill>
                <a:srgbClr val="6D1149"/>
              </a:solidFill>
              <a:latin typeface="Futura Bk BT Book"/>
              <a:cs typeface="Futura Bk BT Book"/>
            </a:endParaRPr>
          </a:p>
          <a:p>
            <a:pPr>
              <a:lnSpc>
                <a:spcPts val="3000"/>
              </a:lnSpc>
              <a:spcAft>
                <a:spcPts val="700"/>
              </a:spcAft>
            </a:pPr>
            <a:r>
              <a:rPr lang="es-ES_tradnl" sz="3000" dirty="0">
                <a:solidFill>
                  <a:srgbClr val="6D1149"/>
                </a:solidFill>
                <a:latin typeface="Futura Bk BT Book"/>
                <a:cs typeface="Futura Bk BT Book"/>
              </a:rPr>
              <a:t> IMPLEMENTACIÓN</a:t>
            </a:r>
          </a:p>
          <a:p>
            <a:r>
              <a:rPr lang="es-CO" dirty="0"/>
              <a:t> 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/>
              <a:t>Manual de políticas para el tratamiento de los datos personales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dirty="0"/>
              <a:t>Generalidades	</a:t>
            </a:r>
            <a:endParaRPr lang="es-C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dirty="0"/>
              <a:t>Definiciones	</a:t>
            </a:r>
            <a:endParaRPr lang="es-C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dirty="0"/>
              <a:t>Políticas De Tratamiento De Datos Personales	</a:t>
            </a:r>
            <a:endParaRPr lang="es-C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dirty="0"/>
              <a:t>Datos generales de la empresa como responsable del tratamiento de Datos Personales</a:t>
            </a:r>
            <a:endParaRPr lang="es-C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dirty="0"/>
              <a:t>A Quién Se Dirige La Política De Tratamiento De Datos Personales	</a:t>
            </a:r>
            <a:endParaRPr lang="es-C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dirty="0"/>
              <a:t>Ámbito De Aplicación	</a:t>
            </a:r>
            <a:endParaRPr lang="es-C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dirty="0"/>
              <a:t>Principios Para El Tratamiento De Datos Personales	</a:t>
            </a: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Bases De Datos en las que  la propiedad horizontal actúe como responsables y encargadas del tratamiento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dirty="0"/>
              <a:t>Registro de las bases de Datos	</a:t>
            </a:r>
            <a:endParaRPr lang="es-C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dirty="0"/>
              <a:t>	</a:t>
            </a:r>
          </a:p>
        </p:txBody>
      </p:sp>
      <p:pic>
        <p:nvPicPr>
          <p:cNvPr id="4" name="Imagen 3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DC5108DB-6717-4DA9-A9FF-BE04B16F9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29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71237" y="4831572"/>
            <a:ext cx="7581900" cy="20447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68537" y="1431679"/>
            <a:ext cx="88069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dirty="0"/>
              <a:t>Autorización del titular para el tratamiento de datos	</a:t>
            </a: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Uso y finalidad del tratamiento de datos personales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Políticas de bases de datos en las que  la propiedad horizontal actúe como responsables y encargadas del tratamiento.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dirty="0"/>
              <a:t>Derechos De Los Titulares	</a:t>
            </a:r>
            <a:endParaRPr lang="es-CO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_tradnl" dirty="0"/>
              <a:t>Derechos De Los Niños, Niñas Y Adolescentes	</a:t>
            </a: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dirty="0"/>
              <a:t>Deberes de la propiedad horizontal como responsable del tratamiento de datos personales	</a:t>
            </a:r>
            <a:endParaRPr lang="es-CO" dirty="0"/>
          </a:p>
          <a:p>
            <a:r>
              <a:rPr lang="es-CO" dirty="0"/>
              <a:t> </a:t>
            </a:r>
          </a:p>
          <a:p>
            <a:pPr lvl="0"/>
            <a:r>
              <a:rPr lang="es-ES_tradnl" dirty="0"/>
              <a:t>2. Registro de bases de datos en la Plataforma de Superintendencia de Industria y Comercio (SIC).</a:t>
            </a:r>
          </a:p>
          <a:p>
            <a:pPr lvl="0"/>
            <a:endParaRPr lang="es-CO" dirty="0"/>
          </a:p>
          <a:p>
            <a:pPr lvl="0"/>
            <a:r>
              <a:rPr lang="es-ES_tradnl" dirty="0"/>
              <a:t>3. Seguimiento y Acompañamiento a la implementación.</a:t>
            </a:r>
            <a:endParaRPr lang="es-CO" dirty="0"/>
          </a:p>
        </p:txBody>
      </p:sp>
      <p:pic>
        <p:nvPicPr>
          <p:cNvPr id="4" name="Imagen 3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42AB6BB2-341B-4174-A58E-1BA205E3E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3" y="62709"/>
            <a:ext cx="781068" cy="86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128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609</Words>
  <Application>Microsoft Office PowerPoint</Application>
  <PresentationFormat>Presentación en pantalla (4:3)</PresentationFormat>
  <Paragraphs>72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Futura Bk BT Book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Home</dc:creator>
  <cp:lastModifiedBy>Paola Andrea Gallego Osorio</cp:lastModifiedBy>
  <cp:revision>129</cp:revision>
  <cp:lastPrinted>2020-02-05T22:28:59Z</cp:lastPrinted>
  <dcterms:created xsi:type="dcterms:W3CDTF">2016-02-27T00:43:06Z</dcterms:created>
  <dcterms:modified xsi:type="dcterms:W3CDTF">2020-06-13T00:47:39Z</dcterms:modified>
</cp:coreProperties>
</file>