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5" r:id="rId2"/>
    <p:sldId id="275" r:id="rId3"/>
    <p:sldId id="256" r:id="rId4"/>
    <p:sldId id="276" r:id="rId5"/>
    <p:sldId id="278" r:id="rId6"/>
    <p:sldId id="281" r:id="rId7"/>
    <p:sldId id="279" r:id="rId8"/>
    <p:sldId id="282" r:id="rId9"/>
    <p:sldId id="280" r:id="rId10"/>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9D"/>
    <a:srgbClr val="6D114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96373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31877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C9AA84A-D547-EB4E-B225-82A467C63B4F}" type="slidenum">
              <a:rPr lang="es-ES" smtClean="0"/>
              <a:t>‹Nº›</a:t>
            </a:fld>
            <a:endParaRPr lang="es-E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35913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los estilos de texto del patrón</a:t>
            </a:r>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624147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los estilos de texto del patrón</a:t>
            </a:r>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C9AA84A-D547-EB4E-B225-82A467C63B4F}" type="slidenum">
              <a:rPr lang="es-ES" smtClean="0"/>
              <a:t>‹Nº›</a:t>
            </a:fld>
            <a:endParaRPr lang="es-E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905057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los estilos de texto del patrón</a:t>
            </a:r>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888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3023429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78951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394833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25F8E996-0D2D-7D46-9AC1-6F5A3882032A}" type="datetimeFigureOut">
              <a:rPr lang="es-ES" smtClean="0"/>
              <a:t>13/06/2020</a:t>
            </a:fld>
            <a:endParaRPr lang="es-ES"/>
          </a:p>
        </p:txBody>
      </p:sp>
      <p:sp>
        <p:nvSpPr>
          <p:cNvPr id="5" name="Footer Placeholder 4"/>
          <p:cNvSpPr>
            <a:spLocks noGrp="1"/>
          </p:cNvSpPr>
          <p:nvPr>
            <p:ph type="ftr" sz="quarter" idx="11"/>
          </p:nvPr>
        </p:nvSpPr>
        <p:spPr/>
        <p:txBody>
          <a:bodyPr/>
          <a:lstStyle/>
          <a:p>
            <a:endParaRPr lang="es-E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404819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481789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5F8E996-0D2D-7D46-9AC1-6F5A3882032A}" type="datetimeFigureOut">
              <a:rPr lang="es-ES" smtClean="0"/>
              <a:t>13/06/2020</a:t>
            </a:fld>
            <a:endParaRPr lang="es-ES"/>
          </a:p>
        </p:txBody>
      </p:sp>
      <p:sp>
        <p:nvSpPr>
          <p:cNvPr id="8" name="Footer Placeholder 7"/>
          <p:cNvSpPr>
            <a:spLocks noGrp="1"/>
          </p:cNvSpPr>
          <p:nvPr>
            <p:ph type="ftr" sz="quarter" idx="11"/>
          </p:nvPr>
        </p:nvSpPr>
        <p:spPr/>
        <p:txBody>
          <a:bodyPr/>
          <a:lstStyle/>
          <a:p>
            <a:endParaRPr lang="es-E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450089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5F8E996-0D2D-7D46-9AC1-6F5A3882032A}" type="datetimeFigureOut">
              <a:rPr lang="es-ES" smtClean="0"/>
              <a:t>13/06/2020</a:t>
            </a:fld>
            <a:endParaRPr lang="es-ES"/>
          </a:p>
        </p:txBody>
      </p:sp>
      <p:sp>
        <p:nvSpPr>
          <p:cNvPr id="4" name="Footer Placeholder 3"/>
          <p:cNvSpPr>
            <a:spLocks noGrp="1"/>
          </p:cNvSpPr>
          <p:nvPr>
            <p:ph type="ftr" sz="quarter" idx="11"/>
          </p:nvPr>
        </p:nvSpPr>
        <p:spPr/>
        <p:txBody>
          <a:bodyPr/>
          <a:lstStyle/>
          <a:p>
            <a:endParaRPr lang="es-E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2051157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F8E996-0D2D-7D46-9AC1-6F5A3882032A}" type="datetimeFigureOut">
              <a:rPr lang="es-ES" smtClean="0"/>
              <a:t>13/06/2020</a:t>
            </a:fld>
            <a:endParaRPr lang="es-ES"/>
          </a:p>
        </p:txBody>
      </p:sp>
      <p:sp>
        <p:nvSpPr>
          <p:cNvPr id="3" name="Footer Placeholder 2"/>
          <p:cNvSpPr>
            <a:spLocks noGrp="1"/>
          </p:cNvSpPr>
          <p:nvPr>
            <p:ph type="ftr" sz="quarter" idx="11"/>
          </p:nvPr>
        </p:nvSpPr>
        <p:spPr/>
        <p:txBody>
          <a:bodyPr/>
          <a:lstStyle/>
          <a:p>
            <a:endParaRPr lang="es-E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1735381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1846022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25F8E996-0D2D-7D46-9AC1-6F5A3882032A}" type="datetimeFigureOut">
              <a:rPr lang="es-ES" smtClean="0"/>
              <a:t>13/06/2020</a:t>
            </a:fld>
            <a:endParaRPr lang="es-ES"/>
          </a:p>
        </p:txBody>
      </p:sp>
      <p:sp>
        <p:nvSpPr>
          <p:cNvPr id="6" name="Footer Placeholder 5"/>
          <p:cNvSpPr>
            <a:spLocks noGrp="1"/>
          </p:cNvSpPr>
          <p:nvPr>
            <p:ph type="ftr" sz="quarter" idx="11"/>
          </p:nvPr>
        </p:nvSpPr>
        <p:spPr/>
        <p:txBody>
          <a:bodyPr/>
          <a:lstStyle/>
          <a:p>
            <a:endParaRPr lang="es-E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C9AA84A-D547-EB4E-B225-82A467C63B4F}" type="slidenum">
              <a:rPr lang="es-ES" smtClean="0"/>
              <a:t>‹Nº›</a:t>
            </a:fld>
            <a:endParaRPr lang="es-ES"/>
          </a:p>
        </p:txBody>
      </p:sp>
    </p:spTree>
    <p:extLst>
      <p:ext uri="{BB962C8B-B14F-4D97-AF65-F5344CB8AC3E}">
        <p14:creationId xmlns:p14="http://schemas.microsoft.com/office/powerpoint/2010/main" val="3413699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25F8E996-0D2D-7D46-9AC1-6F5A3882032A}" type="datetimeFigureOut">
              <a:rPr lang="es-ES" smtClean="0"/>
              <a:t>13/06/2020</a:t>
            </a:fld>
            <a:endParaRPr lang="es-E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1C9AA84A-D547-EB4E-B225-82A467C63B4F}" type="slidenum">
              <a:rPr lang="es-ES" smtClean="0"/>
              <a:t>‹Nº›</a:t>
            </a:fld>
            <a:endParaRPr lang="es-ES"/>
          </a:p>
        </p:txBody>
      </p:sp>
    </p:spTree>
    <p:extLst>
      <p:ext uri="{BB962C8B-B14F-4D97-AF65-F5344CB8AC3E}">
        <p14:creationId xmlns:p14="http://schemas.microsoft.com/office/powerpoint/2010/main" val="3702791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233055" y="2868704"/>
            <a:ext cx="7148945" cy="1143000"/>
          </a:xfrm>
          <a:prstGeom prst="rect">
            <a:avLst/>
          </a:prstGeom>
        </p:spPr>
        <p:txBody>
          <a:bodyPr vert="horz" lIns="91440" tIns="45720" rIns="91440" bIns="45720" rtlCol="0" anchor="ct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CO" dirty="0"/>
              <a:t>Diseño del Plan de Saneamiento</a:t>
            </a:r>
          </a:p>
        </p:txBody>
      </p:sp>
    </p:spTree>
    <p:extLst>
      <p:ext uri="{BB962C8B-B14F-4D97-AF65-F5344CB8AC3E}">
        <p14:creationId xmlns:p14="http://schemas.microsoft.com/office/powerpoint/2010/main" val="283437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30326" y="1804924"/>
            <a:ext cx="7024255" cy="4038221"/>
          </a:xfrm>
          <a:prstGeom prst="rect">
            <a:avLst/>
          </a:prstGeom>
        </p:spPr>
        <p:txBody>
          <a:bodyPr wrap="square">
            <a:spAutoFit/>
          </a:bodyPr>
          <a:lstStyle/>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  </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El plan de Saneamiento permitirá a la empresa realizar las actividades diarias con las mejores garantías higiénicas, previniendo y minimizando los riesgos. </a:t>
            </a:r>
          </a:p>
          <a:p>
            <a:pPr algn="ctr">
              <a:lnSpc>
                <a:spcPct val="115000"/>
              </a:lnSpc>
              <a:spcAft>
                <a:spcPts val="0"/>
              </a:spcAft>
            </a:pPr>
            <a:endParaRPr lang="es-CO" sz="1600" dirty="0">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Contamos con profesionales especialistas en las diversas áreas de atención de su empresa. </a:t>
            </a:r>
          </a:p>
          <a:p>
            <a:pPr algn="ctr">
              <a:lnSpc>
                <a:spcPct val="115000"/>
              </a:lnSpc>
              <a:spcAft>
                <a:spcPts val="0"/>
              </a:spcAft>
            </a:pPr>
            <a:endParaRPr lang="es-CO" sz="1600" dirty="0">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Estamos en capacidad de cubrir la operación local, regional y nacionalmente de acuerdo con las necesidades de su empresa.</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 </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Es de nuestro interés hacer parte de su selecto grupo de aliados estratégicos. El objetivo es fortalecer su Gestión en la administración.</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s-CO" sz="1600" dirty="0">
                <a:latin typeface="Arial" panose="020B0604020202020204" pitchFamily="34" charset="0"/>
                <a:ea typeface="Calibri" panose="020F0502020204030204" pitchFamily="34" charset="0"/>
                <a:cs typeface="Times New Roman" panose="02020603050405020304" pitchFamily="18" charset="0"/>
              </a:rPr>
              <a:t> </a:t>
            </a:r>
            <a:endParaRPr lang="es-CO"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074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1814945" y="4552188"/>
            <a:ext cx="7148945"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s-CO" dirty="0"/>
          </a:p>
        </p:txBody>
      </p:sp>
      <p:sp>
        <p:nvSpPr>
          <p:cNvPr id="3" name="Rectángulo: esquinas redondeadas 2">
            <a:extLst>
              <a:ext uri="{FF2B5EF4-FFF2-40B4-BE49-F238E27FC236}">
                <a16:creationId xmlns:a16="http://schemas.microsoft.com/office/drawing/2014/main" id="{330F8546-E400-4EF2-A5DA-478325D57B36}"/>
              </a:ext>
            </a:extLst>
          </p:cNvPr>
          <p:cNvSpPr/>
          <p:nvPr/>
        </p:nvSpPr>
        <p:spPr>
          <a:xfrm>
            <a:off x="2650521" y="2922758"/>
            <a:ext cx="1885071" cy="761882"/>
          </a:xfrm>
          <a:prstGeom prst="roundRect">
            <a:avLst/>
          </a:prstGeom>
          <a:gradFill>
            <a:gsLst>
              <a:gs pos="0">
                <a:schemeClr val="accent4">
                  <a:lumMod val="20000"/>
                  <a:lumOff val="80000"/>
                </a:schemeClr>
              </a:gs>
              <a:gs pos="100000">
                <a:schemeClr val="accent1">
                  <a:shade val="98000"/>
                  <a:lumMod val="94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dirty="0">
                <a:solidFill>
                  <a:schemeClr val="tx1"/>
                </a:solidFill>
              </a:rPr>
              <a:t>Limpieza y Desinfección</a:t>
            </a:r>
          </a:p>
        </p:txBody>
      </p:sp>
      <p:sp>
        <p:nvSpPr>
          <p:cNvPr id="7" name="Rectángulo: esquinas redondeadas 6">
            <a:extLst>
              <a:ext uri="{FF2B5EF4-FFF2-40B4-BE49-F238E27FC236}">
                <a16:creationId xmlns:a16="http://schemas.microsoft.com/office/drawing/2014/main" id="{3CF66958-D964-4978-AC4D-41AF56A87F3A}"/>
              </a:ext>
            </a:extLst>
          </p:cNvPr>
          <p:cNvSpPr/>
          <p:nvPr/>
        </p:nvSpPr>
        <p:spPr>
          <a:xfrm>
            <a:off x="4758626" y="2922757"/>
            <a:ext cx="2062446" cy="997515"/>
          </a:xfrm>
          <a:prstGeom prst="roundRect">
            <a:avLst/>
          </a:prstGeom>
          <a:gradFill>
            <a:gsLst>
              <a:gs pos="0">
                <a:schemeClr val="accent4">
                  <a:lumMod val="20000"/>
                  <a:lumOff val="80000"/>
                </a:schemeClr>
              </a:gs>
              <a:gs pos="100000">
                <a:schemeClr val="accent1">
                  <a:shade val="98000"/>
                  <a:lumMod val="94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s-CO" dirty="0">
                <a:solidFill>
                  <a:schemeClr val="tx1"/>
                </a:solidFill>
              </a:rPr>
              <a:t>Abastecimiento de agua potable</a:t>
            </a:r>
          </a:p>
        </p:txBody>
      </p:sp>
      <p:sp>
        <p:nvSpPr>
          <p:cNvPr id="8" name="Rectángulo: esquinas redondeadas 7">
            <a:extLst>
              <a:ext uri="{FF2B5EF4-FFF2-40B4-BE49-F238E27FC236}">
                <a16:creationId xmlns:a16="http://schemas.microsoft.com/office/drawing/2014/main" id="{1C9F16E2-3E64-4335-815F-DC58A9D394B5}"/>
              </a:ext>
            </a:extLst>
          </p:cNvPr>
          <p:cNvSpPr/>
          <p:nvPr/>
        </p:nvSpPr>
        <p:spPr>
          <a:xfrm>
            <a:off x="7078819" y="2913524"/>
            <a:ext cx="1885071" cy="1006748"/>
          </a:xfrm>
          <a:prstGeom prst="roundRect">
            <a:avLst/>
          </a:prstGeom>
          <a:gradFill>
            <a:gsLst>
              <a:gs pos="0">
                <a:schemeClr val="accent4">
                  <a:lumMod val="20000"/>
                  <a:lumOff val="80000"/>
                </a:schemeClr>
              </a:gs>
              <a:gs pos="100000">
                <a:schemeClr val="accent1">
                  <a:shade val="98000"/>
                  <a:lumMod val="94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s-CO" dirty="0">
                <a:solidFill>
                  <a:schemeClr val="tx1"/>
                </a:solidFill>
              </a:rPr>
              <a:t>Prevención en presencia de plagas</a:t>
            </a:r>
          </a:p>
        </p:txBody>
      </p:sp>
      <p:sp>
        <p:nvSpPr>
          <p:cNvPr id="9" name="Rectángulo: esquinas redondeadas 8">
            <a:extLst>
              <a:ext uri="{FF2B5EF4-FFF2-40B4-BE49-F238E27FC236}">
                <a16:creationId xmlns:a16="http://schemas.microsoft.com/office/drawing/2014/main" id="{A03C5B7B-4C67-4787-ACEA-6EFAF8C3BF6D}"/>
              </a:ext>
            </a:extLst>
          </p:cNvPr>
          <p:cNvSpPr/>
          <p:nvPr/>
        </p:nvSpPr>
        <p:spPr>
          <a:xfrm>
            <a:off x="365043" y="2857671"/>
            <a:ext cx="2062445" cy="1237957"/>
          </a:xfrm>
          <a:prstGeom prst="roundRect">
            <a:avLst/>
          </a:prstGeom>
          <a:gradFill>
            <a:gsLst>
              <a:gs pos="0">
                <a:schemeClr val="accent4">
                  <a:lumMod val="20000"/>
                  <a:lumOff val="80000"/>
                </a:schemeClr>
              </a:gs>
              <a:gs pos="100000">
                <a:schemeClr val="accent1">
                  <a:shade val="98000"/>
                  <a:lumMod val="94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s-CO" dirty="0">
                <a:solidFill>
                  <a:schemeClr val="tx1"/>
                </a:solidFill>
              </a:rPr>
              <a:t>Gestión de residuos solidos y líquidos</a:t>
            </a:r>
          </a:p>
        </p:txBody>
      </p:sp>
      <p:sp>
        <p:nvSpPr>
          <p:cNvPr id="10" name="Elipse 9">
            <a:extLst>
              <a:ext uri="{FF2B5EF4-FFF2-40B4-BE49-F238E27FC236}">
                <a16:creationId xmlns:a16="http://schemas.microsoft.com/office/drawing/2014/main" id="{F61E4387-9FD4-4F1F-AA3C-429C556D01DE}"/>
              </a:ext>
            </a:extLst>
          </p:cNvPr>
          <p:cNvSpPr/>
          <p:nvPr/>
        </p:nvSpPr>
        <p:spPr>
          <a:xfrm>
            <a:off x="3251429" y="1422367"/>
            <a:ext cx="3657600" cy="787791"/>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OBJETIVOS</a:t>
            </a:r>
          </a:p>
        </p:txBody>
      </p:sp>
      <p:sp>
        <p:nvSpPr>
          <p:cNvPr id="11" name="Rectángulo: esquinas redondeadas 10">
            <a:extLst>
              <a:ext uri="{FF2B5EF4-FFF2-40B4-BE49-F238E27FC236}">
                <a16:creationId xmlns:a16="http://schemas.microsoft.com/office/drawing/2014/main" id="{8BCC54F5-5A72-4D66-B8A1-2DB11744AF17}"/>
              </a:ext>
            </a:extLst>
          </p:cNvPr>
          <p:cNvSpPr/>
          <p:nvPr/>
        </p:nvSpPr>
        <p:spPr>
          <a:xfrm>
            <a:off x="1330636" y="5199701"/>
            <a:ext cx="7499185" cy="1237957"/>
          </a:xfrm>
          <a:prstGeom prst="roundRect">
            <a:avLst/>
          </a:prstGeom>
          <a:gradFill>
            <a:gsLst>
              <a:gs pos="0">
                <a:schemeClr val="accent4">
                  <a:lumMod val="20000"/>
                  <a:lumOff val="80000"/>
                </a:schemeClr>
              </a:gs>
              <a:gs pos="100000">
                <a:schemeClr val="accent1">
                  <a:shade val="98000"/>
                  <a:lumMod val="94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dirty="0">
                <a:solidFill>
                  <a:schemeClr val="tx1"/>
                </a:solidFill>
              </a:rPr>
              <a:t>Diseñar el Plan de Saneamiento con el fin de dar cumplimiento a los lineamientos consagrados en la Resolución 2674 de 2013 del Ministerio de Salud y Protección Social y la normativa vigente.</a:t>
            </a:r>
          </a:p>
        </p:txBody>
      </p:sp>
      <p:cxnSp>
        <p:nvCxnSpPr>
          <p:cNvPr id="13" name="Conector recto de flecha 12">
            <a:extLst>
              <a:ext uri="{FF2B5EF4-FFF2-40B4-BE49-F238E27FC236}">
                <a16:creationId xmlns:a16="http://schemas.microsoft.com/office/drawing/2014/main" id="{3A03C84C-5ECB-40AB-A096-E7F7775A3E9D}"/>
              </a:ext>
            </a:extLst>
          </p:cNvPr>
          <p:cNvCxnSpPr/>
          <p:nvPr/>
        </p:nvCxnSpPr>
        <p:spPr>
          <a:xfrm flipH="1">
            <a:off x="3593056" y="2174217"/>
            <a:ext cx="492156" cy="6462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Conector recto de flecha 14">
            <a:extLst>
              <a:ext uri="{FF2B5EF4-FFF2-40B4-BE49-F238E27FC236}">
                <a16:creationId xmlns:a16="http://schemas.microsoft.com/office/drawing/2014/main" id="{F67F1BD2-B8BD-4B26-8FF1-70344CC02A67}"/>
              </a:ext>
            </a:extLst>
          </p:cNvPr>
          <p:cNvCxnSpPr>
            <a:cxnSpLocks/>
          </p:cNvCxnSpPr>
          <p:nvPr/>
        </p:nvCxnSpPr>
        <p:spPr>
          <a:xfrm>
            <a:off x="5846187" y="2174217"/>
            <a:ext cx="0" cy="55983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ector recto de flecha 20">
            <a:extLst>
              <a:ext uri="{FF2B5EF4-FFF2-40B4-BE49-F238E27FC236}">
                <a16:creationId xmlns:a16="http://schemas.microsoft.com/office/drawing/2014/main" id="{D8DB7D1D-4585-4EC4-B85F-B74944BE4BC8}"/>
              </a:ext>
            </a:extLst>
          </p:cNvPr>
          <p:cNvCxnSpPr>
            <a:cxnSpLocks/>
          </p:cNvCxnSpPr>
          <p:nvPr/>
        </p:nvCxnSpPr>
        <p:spPr>
          <a:xfrm flipH="1">
            <a:off x="2067473" y="1903939"/>
            <a:ext cx="1196929" cy="9537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Conector recto de flecha 22">
            <a:extLst>
              <a:ext uri="{FF2B5EF4-FFF2-40B4-BE49-F238E27FC236}">
                <a16:creationId xmlns:a16="http://schemas.microsoft.com/office/drawing/2014/main" id="{551BE9E4-9B19-44F0-B68A-A4761BC9676D}"/>
              </a:ext>
            </a:extLst>
          </p:cNvPr>
          <p:cNvCxnSpPr>
            <a:cxnSpLocks/>
          </p:cNvCxnSpPr>
          <p:nvPr/>
        </p:nvCxnSpPr>
        <p:spPr>
          <a:xfrm>
            <a:off x="6852399" y="1888341"/>
            <a:ext cx="674713" cy="9537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726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ipse 9">
            <a:extLst>
              <a:ext uri="{FF2B5EF4-FFF2-40B4-BE49-F238E27FC236}">
                <a16:creationId xmlns:a16="http://schemas.microsoft.com/office/drawing/2014/main" id="{F61E4387-9FD4-4F1F-AA3C-429C556D01DE}"/>
              </a:ext>
            </a:extLst>
          </p:cNvPr>
          <p:cNvSpPr/>
          <p:nvPr/>
        </p:nvSpPr>
        <p:spPr>
          <a:xfrm>
            <a:off x="2651072" y="1414809"/>
            <a:ext cx="5036236"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DISEÑO DEL PLAN DE HIGUIENE Y SANAMIENTO</a:t>
            </a:r>
          </a:p>
        </p:txBody>
      </p:sp>
      <p:sp>
        <p:nvSpPr>
          <p:cNvPr id="11" name="Rectángulo: esquinas redondeadas 10">
            <a:extLst>
              <a:ext uri="{FF2B5EF4-FFF2-40B4-BE49-F238E27FC236}">
                <a16:creationId xmlns:a16="http://schemas.microsoft.com/office/drawing/2014/main" id="{8BCC54F5-5A72-4D66-B8A1-2DB11744AF17}"/>
              </a:ext>
            </a:extLst>
          </p:cNvPr>
          <p:cNvSpPr/>
          <p:nvPr/>
        </p:nvSpPr>
        <p:spPr>
          <a:xfrm>
            <a:off x="2267452" y="2880361"/>
            <a:ext cx="5803476" cy="2831122"/>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dirty="0">
                <a:solidFill>
                  <a:schemeClr val="tx1"/>
                </a:solidFill>
              </a:rPr>
              <a:t>El Plan de Saneamiento es un documento exigido por las Autoridades Sanitarias donde se describen todas las actividades que se realizan para disminuir los riesgos de contaminación que puedan llegar los productos y servicios que se prestan. </a:t>
            </a:r>
          </a:p>
        </p:txBody>
      </p:sp>
    </p:spTree>
    <p:extLst>
      <p:ext uri="{BB962C8B-B14F-4D97-AF65-F5344CB8AC3E}">
        <p14:creationId xmlns:p14="http://schemas.microsoft.com/office/powerpoint/2010/main" val="3522465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ipse 9">
            <a:extLst>
              <a:ext uri="{FF2B5EF4-FFF2-40B4-BE49-F238E27FC236}">
                <a16:creationId xmlns:a16="http://schemas.microsoft.com/office/drawing/2014/main" id="{F61E4387-9FD4-4F1F-AA3C-429C556D01DE}"/>
              </a:ext>
            </a:extLst>
          </p:cNvPr>
          <p:cNvSpPr/>
          <p:nvPr/>
        </p:nvSpPr>
        <p:spPr>
          <a:xfrm>
            <a:off x="3432519" y="1079139"/>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DIAGNOSTICO</a:t>
            </a:r>
          </a:p>
        </p:txBody>
      </p:sp>
      <p:sp>
        <p:nvSpPr>
          <p:cNvPr id="11" name="Rectángulo: esquinas redondeadas 10">
            <a:extLst>
              <a:ext uri="{FF2B5EF4-FFF2-40B4-BE49-F238E27FC236}">
                <a16:creationId xmlns:a16="http://schemas.microsoft.com/office/drawing/2014/main" id="{8BCC54F5-5A72-4D66-B8A1-2DB11744AF17}"/>
              </a:ext>
            </a:extLst>
          </p:cNvPr>
          <p:cNvSpPr/>
          <p:nvPr/>
        </p:nvSpPr>
        <p:spPr>
          <a:xfrm>
            <a:off x="2166425" y="2827606"/>
            <a:ext cx="6802280" cy="2596671"/>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000" dirty="0">
                <a:solidFill>
                  <a:schemeClr val="tx1"/>
                </a:solidFill>
              </a:rPr>
              <a:t>Inicialmente se realiza un diagnóstico a las instalaciones que nos permitirá determinar las necesidades higiénico sanitarias, esto a la vez nos ayudará a darle el alcance adecuado que tendrá el plan de saneamiento, así como su diseño e implementación</a:t>
            </a:r>
          </a:p>
        </p:txBody>
      </p:sp>
    </p:spTree>
    <p:extLst>
      <p:ext uri="{BB962C8B-B14F-4D97-AF65-F5344CB8AC3E}">
        <p14:creationId xmlns:p14="http://schemas.microsoft.com/office/powerpoint/2010/main" val="2920304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ipse 6">
            <a:extLst>
              <a:ext uri="{FF2B5EF4-FFF2-40B4-BE49-F238E27FC236}">
                <a16:creationId xmlns:a16="http://schemas.microsoft.com/office/drawing/2014/main" id="{BE4385BF-7CBA-43CF-BB9F-4E68DC2732B5}"/>
              </a:ext>
            </a:extLst>
          </p:cNvPr>
          <p:cNvSpPr/>
          <p:nvPr/>
        </p:nvSpPr>
        <p:spPr>
          <a:xfrm>
            <a:off x="3056312" y="977127"/>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LEVANTAMIENTO DE LA INFORMACIÓN</a:t>
            </a:r>
          </a:p>
        </p:txBody>
      </p:sp>
      <p:sp>
        <p:nvSpPr>
          <p:cNvPr id="2" name="CuadroTexto 1">
            <a:extLst>
              <a:ext uri="{FF2B5EF4-FFF2-40B4-BE49-F238E27FC236}">
                <a16:creationId xmlns:a16="http://schemas.microsoft.com/office/drawing/2014/main" id="{53E4B0BF-1BAD-4ED5-B161-CA3CC0A129C2}"/>
              </a:ext>
            </a:extLst>
          </p:cNvPr>
          <p:cNvSpPr txBox="1"/>
          <p:nvPr/>
        </p:nvSpPr>
        <p:spPr>
          <a:xfrm>
            <a:off x="1969477" y="314409"/>
            <a:ext cx="365760" cy="369332"/>
          </a:xfrm>
          <a:prstGeom prst="rect">
            <a:avLst/>
          </a:prstGeom>
          <a:noFill/>
        </p:spPr>
        <p:txBody>
          <a:bodyPr wrap="square" rtlCol="0">
            <a:spAutoFit/>
          </a:bodyPr>
          <a:lstStyle/>
          <a:p>
            <a:r>
              <a:rPr lang="es-CO" dirty="0"/>
              <a:t>1</a:t>
            </a:r>
          </a:p>
        </p:txBody>
      </p:sp>
      <p:sp>
        <p:nvSpPr>
          <p:cNvPr id="9" name="Rectángulo: esquinas redondeadas 8">
            <a:extLst>
              <a:ext uri="{FF2B5EF4-FFF2-40B4-BE49-F238E27FC236}">
                <a16:creationId xmlns:a16="http://schemas.microsoft.com/office/drawing/2014/main" id="{01D85F97-ADE8-480B-ADCE-99358040A217}"/>
              </a:ext>
            </a:extLst>
          </p:cNvPr>
          <p:cNvSpPr/>
          <p:nvPr/>
        </p:nvSpPr>
        <p:spPr>
          <a:xfrm>
            <a:off x="1969477" y="2980814"/>
            <a:ext cx="6701252" cy="2900059"/>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000" dirty="0">
                <a:solidFill>
                  <a:schemeClr val="tx1"/>
                </a:solidFill>
              </a:rPr>
              <a:t> Se realiza un registro detallado de las instalaciones, maquinarias, utensilios, entre otros, que nos permitirán desarrollar un Plan de saneamiento acorde a las actividades que desarrollas, esta inspección también permitirá la asesoría en los en los procedimientos que se realizan.</a:t>
            </a:r>
          </a:p>
        </p:txBody>
      </p:sp>
    </p:spTree>
    <p:extLst>
      <p:ext uri="{BB962C8B-B14F-4D97-AF65-F5344CB8AC3E}">
        <p14:creationId xmlns:p14="http://schemas.microsoft.com/office/powerpoint/2010/main" val="4275750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ipse 9">
            <a:extLst>
              <a:ext uri="{FF2B5EF4-FFF2-40B4-BE49-F238E27FC236}">
                <a16:creationId xmlns:a16="http://schemas.microsoft.com/office/drawing/2014/main" id="{F61E4387-9FD4-4F1F-AA3C-429C556D01DE}"/>
              </a:ext>
            </a:extLst>
          </p:cNvPr>
          <p:cNvSpPr/>
          <p:nvPr/>
        </p:nvSpPr>
        <p:spPr>
          <a:xfrm>
            <a:off x="3534615" y="829616"/>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DISEÑO E IMPLEMENTACIÓN</a:t>
            </a:r>
          </a:p>
        </p:txBody>
      </p:sp>
      <p:sp>
        <p:nvSpPr>
          <p:cNvPr id="11" name="Rectángulo: esquinas redondeadas 10">
            <a:extLst>
              <a:ext uri="{FF2B5EF4-FFF2-40B4-BE49-F238E27FC236}">
                <a16:creationId xmlns:a16="http://schemas.microsoft.com/office/drawing/2014/main" id="{8BCC54F5-5A72-4D66-B8A1-2DB11744AF17}"/>
              </a:ext>
            </a:extLst>
          </p:cNvPr>
          <p:cNvSpPr/>
          <p:nvPr/>
        </p:nvSpPr>
        <p:spPr>
          <a:xfrm>
            <a:off x="2254454" y="2773033"/>
            <a:ext cx="6555545" cy="3416751"/>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000" dirty="0">
                <a:solidFill>
                  <a:schemeClr val="tx1"/>
                </a:solidFill>
              </a:rPr>
              <a:t>Se diseña un Plan de Saneamiento específico para las actividades desarrolladas, estableciendo cada uno de los procedimientos y métodos para realizar las actividades de saneamiento relacionadas con instalaciones, equipos, utensilios y personal manipulador</a:t>
            </a:r>
          </a:p>
        </p:txBody>
      </p:sp>
    </p:spTree>
    <p:extLst>
      <p:ext uri="{BB962C8B-B14F-4D97-AF65-F5344CB8AC3E}">
        <p14:creationId xmlns:p14="http://schemas.microsoft.com/office/powerpoint/2010/main" val="2117374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ipse 6">
            <a:extLst>
              <a:ext uri="{FF2B5EF4-FFF2-40B4-BE49-F238E27FC236}">
                <a16:creationId xmlns:a16="http://schemas.microsoft.com/office/drawing/2014/main" id="{BE4385BF-7CBA-43CF-BB9F-4E68DC2732B5}"/>
              </a:ext>
            </a:extLst>
          </p:cNvPr>
          <p:cNvSpPr/>
          <p:nvPr/>
        </p:nvSpPr>
        <p:spPr>
          <a:xfrm>
            <a:off x="3199846" y="1049342"/>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PROGRAMAS</a:t>
            </a:r>
          </a:p>
        </p:txBody>
      </p:sp>
      <p:sp>
        <p:nvSpPr>
          <p:cNvPr id="9" name="Rectángulo: esquinas redondeadas 8">
            <a:extLst>
              <a:ext uri="{FF2B5EF4-FFF2-40B4-BE49-F238E27FC236}">
                <a16:creationId xmlns:a16="http://schemas.microsoft.com/office/drawing/2014/main" id="{01D85F97-ADE8-480B-ADCE-99358040A217}"/>
              </a:ext>
            </a:extLst>
          </p:cNvPr>
          <p:cNvSpPr/>
          <p:nvPr/>
        </p:nvSpPr>
        <p:spPr>
          <a:xfrm>
            <a:off x="2405576" y="2658793"/>
            <a:ext cx="6049107" cy="2279309"/>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914400" lvl="1" indent="-457200">
              <a:buAutoNum type="arabicPeriod"/>
            </a:pPr>
            <a:endParaRPr lang="es-CO" sz="2000" dirty="0">
              <a:solidFill>
                <a:schemeClr val="tx1"/>
              </a:solidFill>
            </a:endParaRPr>
          </a:p>
          <a:p>
            <a:pPr marL="914400" lvl="1" indent="-457200">
              <a:buAutoNum type="arabicPeriod"/>
            </a:pPr>
            <a:r>
              <a:rPr lang="es-CO" sz="2000" dirty="0">
                <a:solidFill>
                  <a:schemeClr val="tx1"/>
                </a:solidFill>
              </a:rPr>
              <a:t>Programa de Limpieza y Desinfección</a:t>
            </a:r>
          </a:p>
          <a:p>
            <a:pPr marL="914400" lvl="1" indent="-457200">
              <a:buAutoNum type="arabicPeriod"/>
            </a:pPr>
            <a:r>
              <a:rPr lang="es-CO" sz="2000" dirty="0">
                <a:solidFill>
                  <a:schemeClr val="tx1"/>
                </a:solidFill>
              </a:rPr>
              <a:t>Programa de control de plagas</a:t>
            </a:r>
          </a:p>
          <a:p>
            <a:pPr marL="914400" lvl="1" indent="-457200">
              <a:buAutoNum type="arabicPeriod"/>
            </a:pPr>
            <a:r>
              <a:rPr lang="es-CO" sz="2000" dirty="0">
                <a:solidFill>
                  <a:schemeClr val="tx1"/>
                </a:solidFill>
              </a:rPr>
              <a:t>Programa de manejo de residuos solidos y líquidos</a:t>
            </a:r>
          </a:p>
          <a:p>
            <a:pPr marL="914400" lvl="1" indent="-457200">
              <a:buAutoNum type="arabicPeriod"/>
            </a:pPr>
            <a:r>
              <a:rPr lang="es-CO" sz="2000" dirty="0">
                <a:solidFill>
                  <a:schemeClr val="tx1"/>
                </a:solidFill>
              </a:rPr>
              <a:t>Programa de control de agua potable</a:t>
            </a:r>
          </a:p>
          <a:p>
            <a:pPr marL="457200" indent="-457200" algn="ctr">
              <a:buAutoNum type="arabicPeriod"/>
            </a:pPr>
            <a:endParaRPr lang="es-CO" sz="2000" dirty="0">
              <a:solidFill>
                <a:schemeClr val="tx1"/>
              </a:solidFill>
            </a:endParaRPr>
          </a:p>
        </p:txBody>
      </p:sp>
    </p:spTree>
    <p:extLst>
      <p:ext uri="{BB962C8B-B14F-4D97-AF65-F5344CB8AC3E}">
        <p14:creationId xmlns:p14="http://schemas.microsoft.com/office/powerpoint/2010/main" val="148845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lipse 9">
            <a:extLst>
              <a:ext uri="{FF2B5EF4-FFF2-40B4-BE49-F238E27FC236}">
                <a16:creationId xmlns:a16="http://schemas.microsoft.com/office/drawing/2014/main" id="{F61E4387-9FD4-4F1F-AA3C-429C556D01DE}"/>
              </a:ext>
            </a:extLst>
          </p:cNvPr>
          <p:cNvSpPr/>
          <p:nvPr/>
        </p:nvSpPr>
        <p:spPr>
          <a:xfrm>
            <a:off x="3548129" y="669797"/>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ENTREGA</a:t>
            </a:r>
          </a:p>
        </p:txBody>
      </p:sp>
      <p:sp>
        <p:nvSpPr>
          <p:cNvPr id="11" name="Rectángulo: esquinas redondeadas 10">
            <a:extLst>
              <a:ext uri="{FF2B5EF4-FFF2-40B4-BE49-F238E27FC236}">
                <a16:creationId xmlns:a16="http://schemas.microsoft.com/office/drawing/2014/main" id="{8BCC54F5-5A72-4D66-B8A1-2DB11744AF17}"/>
              </a:ext>
            </a:extLst>
          </p:cNvPr>
          <p:cNvSpPr/>
          <p:nvPr/>
        </p:nvSpPr>
        <p:spPr>
          <a:xfrm>
            <a:off x="2419642" y="1913089"/>
            <a:ext cx="6105379" cy="1463157"/>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000" dirty="0">
                <a:solidFill>
                  <a:schemeClr val="tx1"/>
                </a:solidFill>
              </a:rPr>
              <a:t>El Plan de Saneamiento se entrega en medio físico y Magnético.</a:t>
            </a:r>
          </a:p>
        </p:txBody>
      </p:sp>
      <p:sp>
        <p:nvSpPr>
          <p:cNvPr id="7" name="Elipse 6">
            <a:extLst>
              <a:ext uri="{FF2B5EF4-FFF2-40B4-BE49-F238E27FC236}">
                <a16:creationId xmlns:a16="http://schemas.microsoft.com/office/drawing/2014/main" id="{BE4385BF-7CBA-43CF-BB9F-4E68DC2732B5}"/>
              </a:ext>
            </a:extLst>
          </p:cNvPr>
          <p:cNvSpPr/>
          <p:nvPr/>
        </p:nvSpPr>
        <p:spPr>
          <a:xfrm>
            <a:off x="3576817" y="3699686"/>
            <a:ext cx="3995225" cy="10815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CO" dirty="0"/>
              <a:t>SOPORTE</a:t>
            </a:r>
          </a:p>
        </p:txBody>
      </p:sp>
      <p:sp>
        <p:nvSpPr>
          <p:cNvPr id="9" name="Rectángulo: esquinas redondeadas 8">
            <a:extLst>
              <a:ext uri="{FF2B5EF4-FFF2-40B4-BE49-F238E27FC236}">
                <a16:creationId xmlns:a16="http://schemas.microsoft.com/office/drawing/2014/main" id="{01D85F97-ADE8-480B-ADCE-99358040A217}"/>
              </a:ext>
            </a:extLst>
          </p:cNvPr>
          <p:cNvSpPr/>
          <p:nvPr/>
        </p:nvSpPr>
        <p:spPr>
          <a:xfrm>
            <a:off x="2331273" y="5104698"/>
            <a:ext cx="6193748" cy="1463157"/>
          </a:xfrm>
          <a:prstGeom prst="round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000" dirty="0">
                <a:solidFill>
                  <a:schemeClr val="tx1"/>
                </a:solidFill>
              </a:rPr>
              <a:t> Se realizan actualizaciones permanentes.</a:t>
            </a:r>
          </a:p>
        </p:txBody>
      </p:sp>
    </p:spTree>
    <p:extLst>
      <p:ext uri="{BB962C8B-B14F-4D97-AF65-F5344CB8AC3E}">
        <p14:creationId xmlns:p14="http://schemas.microsoft.com/office/powerpoint/2010/main" val="2118104813"/>
      </p:ext>
    </p:extLst>
  </p:cSld>
  <p:clrMapOvr>
    <a:masterClrMapping/>
  </p:clrMapOvr>
</p:sld>
</file>

<file path=ppt/theme/theme1.xml><?xml version="1.0" encoding="utf-8"?>
<a:theme xmlns:a="http://schemas.openxmlformats.org/drawingml/2006/main" name="Espiral">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767</TotalTime>
  <Words>367</Words>
  <Application>Microsoft Office PowerPoint</Application>
  <PresentationFormat>Presentación en pantalla (4:3)</PresentationFormat>
  <Paragraphs>35</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Calibri</vt:lpstr>
      <vt:lpstr>Century Gothic</vt:lpstr>
      <vt:lpstr>Wingdings 3</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Home</dc:creator>
  <cp:lastModifiedBy>Paola Andrea Gallego Osorio</cp:lastModifiedBy>
  <cp:revision>94</cp:revision>
  <cp:lastPrinted>2018-11-21T23:32:26Z</cp:lastPrinted>
  <dcterms:created xsi:type="dcterms:W3CDTF">2016-02-27T00:43:06Z</dcterms:created>
  <dcterms:modified xsi:type="dcterms:W3CDTF">2020-06-13T21:20:43Z</dcterms:modified>
</cp:coreProperties>
</file>