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67" r:id="rId3"/>
    <p:sldId id="269" r:id="rId4"/>
    <p:sldId id="270" r:id="rId5"/>
    <p:sldId id="271" r:id="rId6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F9D"/>
    <a:srgbClr val="6D11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E996-0D2D-7D46-9AC1-6F5A3882032A}" type="datetimeFigureOut">
              <a:rPr lang="es-ES" smtClean="0"/>
              <a:t>13/06/2020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A84A-D547-EB4E-B225-82A467C63B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6103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E996-0D2D-7D46-9AC1-6F5A3882032A}" type="datetimeFigureOut">
              <a:rPr lang="es-ES" smtClean="0"/>
              <a:t>13/06/2020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A84A-D547-EB4E-B225-82A467C63B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4290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E996-0D2D-7D46-9AC1-6F5A3882032A}" type="datetimeFigureOut">
              <a:rPr lang="es-ES" smtClean="0"/>
              <a:t>13/06/2020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A84A-D547-EB4E-B225-82A467C63B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4544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E996-0D2D-7D46-9AC1-6F5A3882032A}" type="datetimeFigureOut">
              <a:rPr lang="es-ES" smtClean="0"/>
              <a:t>13/06/2020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A84A-D547-EB4E-B225-82A467C63B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5328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E996-0D2D-7D46-9AC1-6F5A3882032A}" type="datetimeFigureOut">
              <a:rPr lang="es-ES" smtClean="0"/>
              <a:t>13/06/2020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A84A-D547-EB4E-B225-82A467C63B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5166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E996-0D2D-7D46-9AC1-6F5A3882032A}" type="datetimeFigureOut">
              <a:rPr lang="es-ES" smtClean="0"/>
              <a:t>13/06/2020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A84A-D547-EB4E-B225-82A467C63B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3068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E996-0D2D-7D46-9AC1-6F5A3882032A}" type="datetimeFigureOut">
              <a:rPr lang="es-ES" smtClean="0"/>
              <a:t>13/06/2020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A84A-D547-EB4E-B225-82A467C63B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493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E996-0D2D-7D46-9AC1-6F5A3882032A}" type="datetimeFigureOut">
              <a:rPr lang="es-ES" smtClean="0"/>
              <a:t>13/06/2020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A84A-D547-EB4E-B225-82A467C63B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0606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E996-0D2D-7D46-9AC1-6F5A3882032A}" type="datetimeFigureOut">
              <a:rPr lang="es-ES" smtClean="0"/>
              <a:t>13/06/2020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A84A-D547-EB4E-B225-82A467C63B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3216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E996-0D2D-7D46-9AC1-6F5A3882032A}" type="datetimeFigureOut">
              <a:rPr lang="es-ES" smtClean="0"/>
              <a:t>13/06/2020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A84A-D547-EB4E-B225-82A467C63B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4758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E996-0D2D-7D46-9AC1-6F5A3882032A}" type="datetimeFigureOut">
              <a:rPr lang="es-ES" smtClean="0"/>
              <a:t>13/06/2020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AA84A-D547-EB4E-B225-82A467C63B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8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8E996-0D2D-7D46-9AC1-6F5A3882032A}" type="datetimeFigureOut">
              <a:rPr lang="es-ES" smtClean="0"/>
              <a:t>13/06/2020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AA84A-D547-EB4E-B225-82A467C63B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9464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233055" y="3440204"/>
            <a:ext cx="714894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/>
              <a:t>Batería de Riesgo Psicosocial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944" y="812972"/>
            <a:ext cx="1324997" cy="1459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371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48945" cy="1143000"/>
          </a:xfrm>
        </p:spPr>
        <p:txBody>
          <a:bodyPr>
            <a:normAutofit fontScale="90000"/>
          </a:bodyPr>
          <a:lstStyle/>
          <a:p>
            <a:r>
              <a:rPr lang="es-CO" dirty="0"/>
              <a:t>Propuesta Batería de Riesgo Psicosocial</a:t>
            </a:r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7831544"/>
              </p:ext>
            </p:extLst>
          </p:nvPr>
        </p:nvGraphicFramePr>
        <p:xfrm>
          <a:off x="845127" y="1417640"/>
          <a:ext cx="7841673" cy="4675708"/>
        </p:xfrm>
        <a:graphic>
          <a:graphicData uri="http://schemas.openxmlformats.org/drawingml/2006/table">
            <a:tbl>
              <a:tblPr firstRow="1" firstCol="1" bandRow="1"/>
              <a:tblGrid>
                <a:gridCol w="1758780">
                  <a:extLst>
                    <a:ext uri="{9D8B030D-6E8A-4147-A177-3AD203B41FA5}">
                      <a16:colId xmlns:a16="http://schemas.microsoft.com/office/drawing/2014/main" val="1099445165"/>
                    </a:ext>
                  </a:extLst>
                </a:gridCol>
                <a:gridCol w="6082893">
                  <a:extLst>
                    <a:ext uri="{9D8B030D-6E8A-4147-A177-3AD203B41FA5}">
                      <a16:colId xmlns:a16="http://schemas.microsoft.com/office/drawing/2014/main" val="3948259495"/>
                    </a:ext>
                  </a:extLst>
                </a:gridCol>
              </a:tblGrid>
              <a:tr h="46657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NOMBRE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Batería para la evaluación de factores de riesgo psicosocial (intralaboral y extra aboral).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8387032"/>
                  </a:ext>
                </a:extLst>
              </a:tr>
              <a:tr h="20043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AUTORES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0466952"/>
                  </a:ext>
                </a:extLst>
              </a:tr>
              <a:tr h="180391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INSTRUMENTOS QUE COMPONEN LA BATERIA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Ficha de datos generales (información socio-demográfica e información ocupacional del trabajador).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Cuestionario de factores de riesgo psicosocial intralaboral (forma A o forma B,</a:t>
                      </a:r>
                      <a:r>
                        <a:rPr lang="es-CO" sz="1200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según personal</a:t>
                      </a:r>
                      <a:r>
                        <a:rPr lang="es-CO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).  Cuestionario de factores de riesgo psicosocial extralaboral</a:t>
                      </a:r>
                      <a:r>
                        <a:rPr lang="es-CO" sz="1200" baseline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 cuestionario de estrés.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Guía para el análisis psicosocial de puestos de trabajo. 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CO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Guía de entrevistas semiestructuradas para la evaluación de factores de riesgo psicosocial intralaboral.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302428"/>
                  </a:ext>
                </a:extLst>
              </a:tr>
              <a:tr h="60130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POBLACIÓN A QUIEN VA DIRIGIDA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Trabajadores de la empresa 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1134113"/>
                  </a:ext>
                </a:extLst>
              </a:tr>
              <a:tr h="4008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PUNTUACIONES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Específicas para cada instrumento que compone la batería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5337150"/>
                  </a:ext>
                </a:extLst>
              </a:tr>
              <a:tr h="40086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OBJETIVO DE LA BATERIA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Identificar y evaluar los factores de riesgo psicosocial </a:t>
                      </a:r>
                      <a:r>
                        <a:rPr lang="es-CO" sz="12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intra</a:t>
                      </a:r>
                      <a:r>
                        <a:rPr lang="es-CO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lang="es-CO" sz="12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extralaboral</a:t>
                      </a:r>
                      <a:r>
                        <a:rPr lang="es-CO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en población laboralmente activa.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7593200"/>
                  </a:ext>
                </a:extLst>
              </a:tr>
              <a:tr h="8017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ALCANCE</a:t>
                      </a:r>
                      <a:endParaRPr lang="es-CO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Identificar datos sociodemográficos y ocupacionales de los trabajadores. Establecer la presencia o ausencia de factores de riesgo psicosocial </a:t>
                      </a:r>
                      <a:r>
                        <a:rPr lang="es-CO" sz="12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intra</a:t>
                      </a:r>
                      <a:r>
                        <a:rPr lang="es-CO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lang="es-CO" sz="1200" dirty="0" err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extralaboral</a:t>
                      </a:r>
                      <a:r>
                        <a:rPr lang="es-CO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 determinar su nivel de riesgo.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083" marR="66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9447379"/>
                  </a:ext>
                </a:extLst>
              </a:tr>
            </a:tbl>
          </a:graphicData>
        </a:graphic>
      </p:graphicFrame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6038" y="274639"/>
            <a:ext cx="769642" cy="847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667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11636" cy="1484889"/>
          </a:xfrm>
        </p:spPr>
        <p:txBody>
          <a:bodyPr>
            <a:normAutofit fontScale="90000"/>
          </a:bodyPr>
          <a:lstStyle/>
          <a:p>
            <a:pPr lvl="0"/>
            <a:r>
              <a:rPr lang="es-ES" sz="3200" dirty="0"/>
              <a:t>Proceso De Construcción De La Batería De Instrumentos Para La Evaluación De Factores De Riesgo Psicosocial</a:t>
            </a:r>
            <a:endParaRPr lang="es-CO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38623" y="2355091"/>
            <a:ext cx="8229600" cy="426965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s-ES" dirty="0"/>
              <a:t>Para la construcción de la batería de instrumentos para la evaluación de riesgo psicosocial se utilizan diferentes instrumentos para analizar y diagnosticar el estado actual de los trabajadores en la empresa y fuera de ella, como son:</a:t>
            </a:r>
            <a:endParaRPr lang="es-CO" dirty="0"/>
          </a:p>
          <a:p>
            <a:pPr marL="0" indent="0">
              <a:buNone/>
            </a:pPr>
            <a:r>
              <a:rPr lang="es-ES" dirty="0"/>
              <a:t> </a:t>
            </a:r>
            <a:endParaRPr lang="es-CO" dirty="0"/>
          </a:p>
          <a:p>
            <a:pPr lvl="0"/>
            <a:r>
              <a:rPr lang="es-CO" dirty="0"/>
              <a:t>Ficha de datos generales (información socio-demográfica e información ocupacional del trabajador).</a:t>
            </a:r>
          </a:p>
          <a:p>
            <a:pPr lvl="0"/>
            <a:r>
              <a:rPr lang="es-CO" dirty="0"/>
              <a:t>Cuestionario de factores de riesgo psicosocial </a:t>
            </a:r>
            <a:r>
              <a:rPr lang="es-CO" dirty="0" err="1"/>
              <a:t>intralaboral</a:t>
            </a:r>
            <a:r>
              <a:rPr lang="es-CO" dirty="0"/>
              <a:t> (forma A y/o B).  Cuestionario de factores de riesgo psicosocial extralaboral </a:t>
            </a:r>
          </a:p>
          <a:p>
            <a:pPr marL="0" lvl="0" indent="0">
              <a:buNone/>
            </a:pPr>
            <a:r>
              <a:rPr lang="es-CO" dirty="0"/>
              <a:t>      Cuestionario de estrés</a:t>
            </a:r>
          </a:p>
          <a:p>
            <a:pPr lvl="0"/>
            <a:r>
              <a:rPr lang="es-CO" dirty="0"/>
              <a:t>Guía para el análisis psicosocial de puestos de trabajo. </a:t>
            </a:r>
          </a:p>
          <a:p>
            <a:pPr lvl="0"/>
            <a:r>
              <a:rPr lang="es-CO" dirty="0"/>
              <a:t>Guía de entrevistas semiestructuradas para la evaluación de factores de riesgo psicosocial intralaboral.</a:t>
            </a: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/>
              <a:t>Estas herramientas de recolección se aplican a la población trabajadora, se tabulan, se analizan y de allí se realiza el informe una vez obtenidos los cálculos de confiabilidad y validez.</a:t>
            </a:r>
          </a:p>
          <a:p>
            <a:endParaRPr lang="es-CO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6038" y="274639"/>
            <a:ext cx="769642" cy="847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416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11636" cy="1484889"/>
          </a:xfrm>
        </p:spPr>
        <p:txBody>
          <a:bodyPr>
            <a:normAutofit/>
          </a:bodyPr>
          <a:lstStyle/>
          <a:p>
            <a:pPr lvl="0"/>
            <a:r>
              <a:rPr lang="es-ES" sz="3200" dirty="0"/>
              <a:t>MODELO DE ANÁLISIS DE LOS FACTORES PSICOSOCIALES</a:t>
            </a:r>
            <a:endParaRPr lang="es-CO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93368" y="1871248"/>
            <a:ext cx="8229600" cy="4712114"/>
          </a:xfrm>
        </p:spPr>
        <p:txBody>
          <a:bodyPr>
            <a:normAutofit lnSpcReduction="10000"/>
          </a:bodyPr>
          <a:lstStyle/>
          <a:p>
            <a:pPr marL="0" indent="0" algn="just">
              <a:buFont typeface="Arial"/>
              <a:buNone/>
            </a:pPr>
            <a:r>
              <a:rPr lang="es-ES" sz="2300" dirty="0"/>
              <a:t>La construcción de la batería de estos instrumentos partió de la definición de factores psicosociales que presenta la Resolución 2646 de 2008, cuyo texto es el siguiente:</a:t>
            </a:r>
          </a:p>
          <a:p>
            <a:pPr marL="0" indent="0">
              <a:buFont typeface="Arial"/>
              <a:buNone/>
            </a:pPr>
            <a:endParaRPr lang="es-CO" sz="2300" dirty="0"/>
          </a:p>
          <a:p>
            <a:pPr algn="just"/>
            <a:r>
              <a:rPr lang="es-ES" sz="2300" dirty="0"/>
              <a:t>Los factores psicosociales comprenden los aspectos intralaborales, extralaborales o externos a la organización y las condiciones individuales o características intrínsecas al trabajador, los cuales en una interrelación dinámica, mediante percepciones y experiencias, influyen en la salud y el desempeño de las personas.</a:t>
            </a:r>
          </a:p>
          <a:p>
            <a:pPr marL="0" indent="0">
              <a:buFont typeface="Arial"/>
              <a:buNone/>
            </a:pPr>
            <a:endParaRPr lang="es-CO" sz="2300" dirty="0"/>
          </a:p>
          <a:p>
            <a:pPr algn="just"/>
            <a:r>
              <a:rPr lang="es-ES" sz="2300" dirty="0"/>
              <a:t>Dicha definición permite distinguir tres tipos de condiciones: intralaborales, extralaborales e individuales.</a:t>
            </a:r>
            <a:endParaRPr lang="es-CO" sz="2300" dirty="0"/>
          </a:p>
          <a:p>
            <a:endParaRPr lang="es-CO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1210" y="411190"/>
            <a:ext cx="1100355" cy="121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584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11636" cy="1484889"/>
          </a:xfrm>
        </p:spPr>
        <p:txBody>
          <a:bodyPr>
            <a:normAutofit/>
          </a:bodyPr>
          <a:lstStyle/>
          <a:p>
            <a:pPr lvl="0"/>
            <a:r>
              <a:rPr lang="es-CO" sz="3200" dirty="0"/>
              <a:t>ALCANCE DE LA BATERÍA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38623" y="1912631"/>
            <a:ext cx="8229600" cy="47121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CO" sz="2300" dirty="0"/>
              <a:t>El alcance de esta batería de instrumentos es el de evaluar los factores de riesgo psicosociales, entendidos como las condiciones psicosociales cuya identificación y evaluación muestra efectos negativos en la salud de los trabajadores o en el trabajo. La aplicación de los instrumentos que conforman la batería permite recolectar los datos sociodemográficos y ocupacionales de los trabajadores, y establecer la presencia o ausencia de factores de riesgo psicosocial </a:t>
            </a:r>
            <a:r>
              <a:rPr lang="es-CO" sz="2300" dirty="0" err="1"/>
              <a:t>intra</a:t>
            </a:r>
            <a:r>
              <a:rPr lang="es-CO" sz="2300" dirty="0"/>
              <a:t> y </a:t>
            </a:r>
            <a:r>
              <a:rPr lang="es-CO" sz="2300" dirty="0" err="1"/>
              <a:t>extralaboral</a:t>
            </a:r>
            <a:r>
              <a:rPr lang="es-CO" sz="2300" dirty="0"/>
              <a:t>. Así mismo, cuando aplique, permite determinar el grado de riesgo en una escala de cinco niveles: sin riesgo o riesgo despreciable, riesgo bajo, riesgo medio, riesgo alto y riesgo muy alto.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6038" y="274639"/>
            <a:ext cx="769642" cy="847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9819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532</Words>
  <Application>Microsoft Office PowerPoint</Application>
  <PresentationFormat>Presentación en pantalla (4:3)</PresentationFormat>
  <Paragraphs>36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Symbol</vt:lpstr>
      <vt:lpstr>Tema de Office</vt:lpstr>
      <vt:lpstr>Presentación de PowerPoint</vt:lpstr>
      <vt:lpstr>Propuesta Batería de Riesgo Psicosocial</vt:lpstr>
      <vt:lpstr>Proceso De Construcción De La Batería De Instrumentos Para La Evaluación De Factores De Riesgo Psicosocial</vt:lpstr>
      <vt:lpstr>MODELO DE ANÁLISIS DE LOS FACTORES PSICOSOCIALES</vt:lpstr>
      <vt:lpstr>ALCANCE DE LA BATERÍA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Home</dc:creator>
  <cp:lastModifiedBy>Paola Andrea Gallego Osorio</cp:lastModifiedBy>
  <cp:revision>85</cp:revision>
  <cp:lastPrinted>2016-12-02T19:50:21Z</cp:lastPrinted>
  <dcterms:created xsi:type="dcterms:W3CDTF">2016-02-27T00:43:06Z</dcterms:created>
  <dcterms:modified xsi:type="dcterms:W3CDTF">2020-06-13T22:06:18Z</dcterms:modified>
</cp:coreProperties>
</file>